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9" r:id="rId2"/>
    <p:sldId id="268" r:id="rId3"/>
    <p:sldId id="269" r:id="rId4"/>
    <p:sldId id="275" r:id="rId5"/>
    <p:sldId id="278" r:id="rId6"/>
    <p:sldId id="281" r:id="rId7"/>
    <p:sldId id="270" r:id="rId8"/>
    <p:sldId id="273" r:id="rId9"/>
    <p:sldId id="274" r:id="rId10"/>
    <p:sldId id="271" r:id="rId11"/>
    <p:sldId id="279" r:id="rId12"/>
    <p:sldId id="267" r:id="rId13"/>
    <p:sldId id="282" r:id="rId14"/>
  </p:sldIdLst>
  <p:sldSz cx="9906000" cy="6858000" type="A4"/>
  <p:notesSz cx="6794500" cy="94488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brice GOURIVEAU" initials="FG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1860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3" autoAdjust="0"/>
    <p:restoredTop sz="85590" autoAdjust="0"/>
  </p:normalViewPr>
  <p:slideViewPr>
    <p:cSldViewPr snapToGrid="0">
      <p:cViewPr varScale="1">
        <p:scale>
          <a:sx n="115" d="100"/>
          <a:sy n="115" d="100"/>
        </p:scale>
        <p:origin x="-798" y="-96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724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724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3A67F-C8C9-4226-A6FD-EFC155F38A02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974720"/>
            <a:ext cx="2944283" cy="4724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8645" y="8974720"/>
            <a:ext cx="2944283" cy="4724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36AF1-26F3-49B8-9630-2FC4E672517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787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740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740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34B62-698C-4754-A448-A063CC13D134}" type="datetimeFigureOut">
              <a:rPr lang="fr-FR" smtClean="0"/>
              <a:t>27/02/2020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95375" y="1181100"/>
            <a:ext cx="4603750" cy="3189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547235"/>
            <a:ext cx="5435600" cy="37204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974721"/>
            <a:ext cx="2944283" cy="4740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8974721"/>
            <a:ext cx="2944283" cy="4740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621DD-D352-4457-A729-5C736315CA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1693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621DD-D352-4457-A729-5C736315CAA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074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621DD-D352-4457-A729-5C736315CAA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0999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621DD-D352-4457-A729-5C736315CAA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7357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621DD-D352-4457-A729-5C736315CAA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462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Le concepteur du projet CI associé à une jeune équipe multidisciplinaire d’universitaires sénégalais: la startup SanarSoft</a:t>
            </a:r>
          </a:p>
          <a:p>
            <a:r>
              <a:rPr lang="en-GB" dirty="0" err="1" smtClean="0"/>
              <a:t>Objectif</a:t>
            </a:r>
            <a:r>
              <a:rPr lang="en-GB" dirty="0" smtClean="0"/>
              <a:t>: </a:t>
            </a:r>
            <a:r>
              <a:rPr lang="en-GB" dirty="0" err="1" smtClean="0"/>
              <a:t>rendre</a:t>
            </a:r>
            <a:r>
              <a:rPr lang="en-GB" dirty="0" smtClean="0"/>
              <a:t> </a:t>
            </a:r>
            <a:r>
              <a:rPr lang="en-GB" dirty="0" err="1" smtClean="0"/>
              <a:t>SanarSoft</a:t>
            </a:r>
            <a:r>
              <a:rPr lang="en-GB" dirty="0" smtClean="0"/>
              <a:t> </a:t>
            </a:r>
            <a:r>
              <a:rPr lang="en-GB" dirty="0" err="1" smtClean="0"/>
              <a:t>opérationnelle</a:t>
            </a:r>
            <a:r>
              <a:rPr lang="en-GB" baseline="0" dirty="0" smtClean="0"/>
              <a:t> pour la promotion</a:t>
            </a:r>
          </a:p>
          <a:p>
            <a:r>
              <a:rPr lang="en-GB" baseline="0" dirty="0" err="1" smtClean="0"/>
              <a:t>Équipe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pluridisciplinaire</a:t>
            </a:r>
            <a:r>
              <a:rPr lang="en-GB" baseline="0" dirty="0" smtClean="0"/>
              <a:t> issue de la </a:t>
            </a:r>
            <a:r>
              <a:rPr lang="en-GB" baseline="0" dirty="0" err="1" smtClean="0"/>
              <a:t>même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université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621DD-D352-4457-A729-5C736315CAA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5470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Modélisation</a:t>
            </a:r>
            <a:r>
              <a:rPr lang="fr-FR" baseline="0" dirty="0" smtClean="0"/>
              <a:t> et CSS5, je m’intéresse aux modes de représentation de la connaissance (pluridisciplinarité)</a:t>
            </a:r>
          </a:p>
          <a:p>
            <a:r>
              <a:rPr lang="fr-FR" baseline="0" dirty="0" smtClean="0"/>
              <a:t>Recherche du plus simple mais le plus adéquat pour supporter l’ajout de connaissances.</a:t>
            </a:r>
          </a:p>
          <a:p>
            <a:endParaRPr lang="fr-FR" baseline="0" dirty="0" smtClean="0"/>
          </a:p>
          <a:p>
            <a:r>
              <a:rPr lang="fr-FR" baseline="0" dirty="0" smtClean="0"/>
              <a:t>Le plus simple, mais le plus adéquat pour supporter l’ajout de connaissances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621DD-D352-4457-A729-5C736315CAA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812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621DD-D352-4457-A729-5C736315CAA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812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Partie</a:t>
            </a:r>
            <a:r>
              <a:rPr lang="en-GB" dirty="0" smtClean="0"/>
              <a:t> titre, </a:t>
            </a:r>
            <a:r>
              <a:rPr lang="en-GB" dirty="0" err="1" smtClean="0"/>
              <a:t>partie</a:t>
            </a:r>
            <a:r>
              <a:rPr lang="en-GB" dirty="0" smtClean="0"/>
              <a:t> navigation, </a:t>
            </a:r>
            <a:r>
              <a:rPr lang="en-GB" dirty="0" err="1" smtClean="0"/>
              <a:t>partie</a:t>
            </a:r>
            <a:r>
              <a:rPr lang="en-GB" dirty="0" smtClean="0"/>
              <a:t> information </a:t>
            </a:r>
            <a:r>
              <a:rPr lang="en-GB" dirty="0" err="1" smtClean="0"/>
              <a:t>proprement</a:t>
            </a:r>
            <a:r>
              <a:rPr lang="en-GB" dirty="0" smtClean="0"/>
              <a:t> </a:t>
            </a:r>
            <a:r>
              <a:rPr lang="en-GB" dirty="0" err="1" smtClean="0"/>
              <a:t>dite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Cahier des charges: </a:t>
            </a:r>
            <a:r>
              <a:rPr lang="en-GB" dirty="0" err="1" smtClean="0"/>
              <a:t>pérénniser</a:t>
            </a:r>
            <a:r>
              <a:rPr lang="en-GB" dirty="0" smtClean="0"/>
              <a:t> sans </a:t>
            </a:r>
            <a:r>
              <a:rPr lang="en-GB" dirty="0" err="1" smtClean="0"/>
              <a:t>erreur</a:t>
            </a:r>
            <a:r>
              <a:rPr lang="en-GB" dirty="0" smtClean="0"/>
              <a:t> -&gt;</a:t>
            </a:r>
            <a:r>
              <a:rPr lang="en-GB" baseline="0" dirty="0" smtClean="0"/>
              <a:t> =&gt; </a:t>
            </a:r>
            <a:r>
              <a:rPr lang="en-GB" baseline="0" dirty="0" err="1" smtClean="0"/>
              <a:t>amélioration</a:t>
            </a:r>
            <a:r>
              <a:rPr lang="en-GB" baseline="0" dirty="0" smtClean="0"/>
              <a:t> continue</a:t>
            </a:r>
          </a:p>
          <a:p>
            <a:r>
              <a:rPr lang="en-GB" dirty="0" err="1" smtClean="0"/>
              <a:t>Dans</a:t>
            </a:r>
            <a:r>
              <a:rPr lang="en-GB" dirty="0" smtClean="0"/>
              <a:t> </a:t>
            </a:r>
            <a:r>
              <a:rPr lang="en-GB" dirty="0" err="1" smtClean="0"/>
              <a:t>ce</a:t>
            </a:r>
            <a:r>
              <a:rPr lang="en-GB" dirty="0" smtClean="0"/>
              <a:t> </a:t>
            </a:r>
            <a:r>
              <a:rPr lang="en-GB" dirty="0" err="1" smtClean="0"/>
              <a:t>cas</a:t>
            </a:r>
            <a:r>
              <a:rPr lang="en-GB" dirty="0" smtClean="0"/>
              <a:t>, </a:t>
            </a:r>
            <a:r>
              <a:rPr lang="en-GB" dirty="0" err="1" smtClean="0"/>
              <a:t>il</a:t>
            </a:r>
            <a:r>
              <a:rPr lang="en-GB" dirty="0" smtClean="0"/>
              <a:t> y a beaucoup</a:t>
            </a:r>
            <a:r>
              <a:rPr lang="en-GB" baseline="0" dirty="0" smtClean="0"/>
              <a:t> de liens (car les </a:t>
            </a:r>
            <a:r>
              <a:rPr lang="en-GB" baseline="0" dirty="0" err="1" smtClean="0"/>
              <a:t>ressortissants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ont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nombreuses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compétences</a:t>
            </a:r>
            <a:r>
              <a:rPr lang="en-GB" baseline="0" dirty="0" smtClean="0"/>
              <a:t>) </a:t>
            </a:r>
          </a:p>
          <a:p>
            <a:r>
              <a:rPr lang="en-GB" baseline="0" dirty="0" smtClean="0"/>
              <a:t>-</a:t>
            </a:r>
            <a:r>
              <a:rPr lang="en-GB" baseline="0" dirty="0" smtClean="0">
                <a:sym typeface="Wingdings" panose="05000000000000000000" pitchFamily="2" charset="2"/>
              </a:rPr>
              <a:t> </a:t>
            </a:r>
            <a:r>
              <a:rPr lang="en-GB" baseline="0" dirty="0" err="1" smtClean="0">
                <a:sym typeface="Wingdings" panose="05000000000000000000" pitchFamily="2" charset="2"/>
              </a:rPr>
              <a:t>mais</a:t>
            </a:r>
            <a:r>
              <a:rPr lang="en-GB" baseline="0" dirty="0" smtClean="0">
                <a:sym typeface="Wingdings" panose="05000000000000000000" pitchFamily="2" charset="2"/>
              </a:rPr>
              <a:t> possible car sans </a:t>
            </a:r>
            <a:r>
              <a:rPr lang="en-GB" baseline="0" dirty="0" err="1" smtClean="0">
                <a:sym typeface="Wingdings" panose="05000000000000000000" pitchFamily="2" charset="2"/>
              </a:rPr>
              <a:t>erreur</a:t>
            </a:r>
            <a:r>
              <a:rPr lang="en-GB" baseline="0" dirty="0" smtClean="0">
                <a:sym typeface="Wingdings" panose="05000000000000000000" pitchFamily="2" charset="2"/>
              </a:rPr>
              <a:t>,</a:t>
            </a:r>
          </a:p>
          <a:p>
            <a:endParaRPr lang="en-GB" baseline="0" dirty="0" smtClean="0">
              <a:sym typeface="Wingdings" panose="05000000000000000000" pitchFamily="2" charset="2"/>
            </a:endParaRPr>
          </a:p>
          <a:p>
            <a:r>
              <a:rPr lang="en-GB" baseline="0" dirty="0" smtClean="0">
                <a:sym typeface="Wingdings" panose="05000000000000000000" pitchFamily="2" charset="2"/>
              </a:rPr>
              <a:t>Si </a:t>
            </a:r>
            <a:r>
              <a:rPr lang="en-GB" baseline="0" dirty="0" err="1" smtClean="0">
                <a:sym typeface="Wingdings" panose="05000000000000000000" pitchFamily="2" charset="2"/>
              </a:rPr>
              <a:t>outil</a:t>
            </a:r>
            <a:r>
              <a:rPr lang="en-GB" baseline="0" dirty="0" smtClean="0">
                <a:sym typeface="Wingdings" panose="05000000000000000000" pitchFamily="2" charset="2"/>
              </a:rPr>
              <a:t> </a:t>
            </a:r>
            <a:r>
              <a:rPr lang="en-GB" baseline="0" dirty="0" err="1" smtClean="0">
                <a:sym typeface="Wingdings" panose="05000000000000000000" pitchFamily="2" charset="2"/>
              </a:rPr>
              <a:t>fiable</a:t>
            </a:r>
            <a:r>
              <a:rPr lang="en-GB" baseline="0" dirty="0" smtClean="0">
                <a:sym typeface="Wingdings" panose="05000000000000000000" pitchFamily="2" charset="2"/>
              </a:rPr>
              <a:t>, utilisable par </a:t>
            </a:r>
            <a:r>
              <a:rPr lang="en-GB" baseline="0" dirty="0" err="1" smtClean="0">
                <a:sym typeface="Wingdings" panose="05000000000000000000" pitchFamily="2" charset="2"/>
              </a:rPr>
              <a:t>Moatti</a:t>
            </a:r>
            <a:r>
              <a:rPr lang="en-GB" baseline="0" dirty="0" smtClean="0">
                <a:sym typeface="Wingdings" panose="05000000000000000000" pitchFamily="2" charset="2"/>
              </a:rPr>
              <a:t>/</a:t>
            </a:r>
            <a:r>
              <a:rPr lang="en-GB" baseline="0" dirty="0" err="1" smtClean="0">
                <a:sym typeface="Wingdings" panose="05000000000000000000" pitchFamily="2" charset="2"/>
              </a:rPr>
              <a:t>Verdier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621DD-D352-4457-A729-5C736315CAA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360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621DD-D352-4457-A729-5C736315CAA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812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NB: </a:t>
            </a:r>
            <a:r>
              <a:rPr lang="en-GB" dirty="0" err="1" smtClean="0"/>
              <a:t>amélioration</a:t>
            </a:r>
            <a:r>
              <a:rPr lang="en-GB" dirty="0" smtClean="0"/>
              <a:t> continue =&gt; service</a:t>
            </a:r>
          </a:p>
          <a:p>
            <a:r>
              <a:rPr lang="en-GB" dirty="0" err="1" smtClean="0"/>
              <a:t>Contre-exemple</a:t>
            </a:r>
            <a:r>
              <a:rPr lang="en-GB" dirty="0" smtClean="0"/>
              <a:t> </a:t>
            </a:r>
            <a:r>
              <a:rPr lang="en-GB" dirty="0" err="1" smtClean="0"/>
              <a:t>universalité</a:t>
            </a:r>
            <a:r>
              <a:rPr lang="en-GB" dirty="0" smtClean="0"/>
              <a:t>: </a:t>
            </a:r>
            <a:r>
              <a:rPr lang="en-GB" dirty="0" err="1" smtClean="0"/>
              <a:t>bandes</a:t>
            </a:r>
            <a:r>
              <a:rPr lang="en-GB" dirty="0" smtClean="0"/>
              <a:t> </a:t>
            </a:r>
            <a:r>
              <a:rPr lang="en-GB" dirty="0" err="1" smtClean="0"/>
              <a:t>enregistrements</a:t>
            </a:r>
            <a:r>
              <a:rPr lang="en-GB" dirty="0" smtClean="0"/>
              <a:t> </a:t>
            </a:r>
            <a:r>
              <a:rPr lang="en-GB" dirty="0" err="1" smtClean="0"/>
              <a:t>acoustiques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621DD-D352-4457-A729-5C736315CAA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7427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621DD-D352-4457-A729-5C736315CAA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2560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sng" dirty="0" err="1" smtClean="0"/>
              <a:t>Originalité</a:t>
            </a:r>
            <a:r>
              <a:rPr lang="en-GB" dirty="0" smtClean="0"/>
              <a:t>: </a:t>
            </a:r>
            <a:r>
              <a:rPr lang="en-GB" dirty="0" err="1" smtClean="0"/>
              <a:t>développer</a:t>
            </a:r>
            <a:r>
              <a:rPr lang="en-GB" dirty="0" smtClean="0"/>
              <a:t> </a:t>
            </a:r>
            <a:r>
              <a:rPr lang="en-GB" dirty="0" err="1" smtClean="0"/>
              <a:t>une</a:t>
            </a:r>
            <a:r>
              <a:rPr lang="en-GB" dirty="0" smtClean="0"/>
              <a:t> </a:t>
            </a:r>
            <a:r>
              <a:rPr lang="en-GB" dirty="0" err="1" smtClean="0"/>
              <a:t>capacité</a:t>
            </a:r>
            <a:r>
              <a:rPr lang="en-GB" dirty="0" smtClean="0"/>
              <a:t> de service </a:t>
            </a:r>
            <a:r>
              <a:rPr lang="en-GB" dirty="0" err="1" smtClean="0"/>
              <a:t>internationale</a:t>
            </a:r>
            <a:r>
              <a:rPr lang="en-GB" dirty="0" smtClean="0"/>
              <a:t> sur </a:t>
            </a:r>
            <a:r>
              <a:rPr lang="en-GB" dirty="0" err="1" smtClean="0"/>
              <a:t>une</a:t>
            </a:r>
            <a:r>
              <a:rPr lang="en-GB" dirty="0" smtClean="0"/>
              <a:t> application IRD par </a:t>
            </a:r>
            <a:r>
              <a:rPr lang="en-GB" dirty="0" err="1" smtClean="0"/>
              <a:t>une</a:t>
            </a:r>
            <a:r>
              <a:rPr lang="en-GB" dirty="0" smtClean="0"/>
              <a:t> </a:t>
            </a:r>
            <a:r>
              <a:rPr lang="en-GB" dirty="0" err="1" smtClean="0"/>
              <a:t>startup</a:t>
            </a:r>
            <a:r>
              <a:rPr lang="en-GB" dirty="0" smtClean="0"/>
              <a:t> </a:t>
            </a:r>
            <a:r>
              <a:rPr lang="en-GB" dirty="0" err="1" smtClean="0"/>
              <a:t>sénégalaise</a:t>
            </a:r>
            <a:r>
              <a:rPr lang="en-GB" dirty="0" smtClean="0"/>
              <a:t>,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621DD-D352-4457-A729-5C736315CAA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7251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/>
          <p:cNvGrpSpPr/>
          <p:nvPr userDrawn="1"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7334321" y="2744223"/>
              <a:ext cx="2571679" cy="4113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7" name="Groupe 6"/>
            <p:cNvGrpSpPr/>
            <p:nvPr userDrawn="1"/>
          </p:nvGrpSpPr>
          <p:grpSpPr>
            <a:xfrm>
              <a:off x="3141070" y="0"/>
              <a:ext cx="6764930" cy="6858000"/>
              <a:chOff x="3141070" y="0"/>
              <a:chExt cx="6764930" cy="6858000"/>
            </a:xfrm>
          </p:grpSpPr>
          <p:sp>
            <p:nvSpPr>
              <p:cNvPr id="183" name="object 2"/>
              <p:cNvSpPr/>
              <p:nvPr userDrawn="1"/>
            </p:nvSpPr>
            <p:spPr>
              <a:xfrm>
                <a:off x="8467295" y="5935683"/>
                <a:ext cx="301526" cy="301526"/>
              </a:xfrm>
              <a:custGeom>
                <a:avLst/>
                <a:gdLst/>
                <a:ahLst/>
                <a:cxnLst/>
                <a:rect l="l" t="t" r="r" b="b"/>
                <a:pathLst>
                  <a:path w="333375" h="333375">
                    <a:moveTo>
                      <a:pt x="166395" y="0"/>
                    </a:moveTo>
                    <a:lnTo>
                      <a:pt x="0" y="166395"/>
                    </a:lnTo>
                    <a:lnTo>
                      <a:pt x="166395" y="332778"/>
                    </a:lnTo>
                    <a:lnTo>
                      <a:pt x="332790" y="166395"/>
                    </a:lnTo>
                    <a:lnTo>
                      <a:pt x="166395" y="0"/>
                    </a:lnTo>
                    <a:close/>
                  </a:path>
                </a:pathLst>
              </a:custGeom>
              <a:ln w="3175">
                <a:solidFill>
                  <a:srgbClr val="6D6E71"/>
                </a:solidFill>
              </a:ln>
            </p:spPr>
            <p:txBody>
              <a:bodyPr wrap="square" lIns="0" tIns="0" rIns="0" bIns="0" rtlCol="0"/>
              <a:lstStyle/>
              <a:p>
                <a:pPr defTabSz="457200"/>
                <a:endParaRPr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84" name="object 3"/>
              <p:cNvSpPr/>
              <p:nvPr userDrawn="1"/>
            </p:nvSpPr>
            <p:spPr>
              <a:xfrm>
                <a:off x="8356529" y="5824917"/>
                <a:ext cx="522645" cy="522645"/>
              </a:xfrm>
              <a:custGeom>
                <a:avLst/>
                <a:gdLst/>
                <a:ahLst/>
                <a:cxnLst/>
                <a:rect l="l" t="t" r="r" b="b"/>
                <a:pathLst>
                  <a:path w="577850" h="577850">
                    <a:moveTo>
                      <a:pt x="577723" y="288861"/>
                    </a:moveTo>
                    <a:lnTo>
                      <a:pt x="573942" y="335713"/>
                    </a:lnTo>
                    <a:lnTo>
                      <a:pt x="562996" y="380159"/>
                    </a:lnTo>
                    <a:lnTo>
                      <a:pt x="545481" y="421603"/>
                    </a:lnTo>
                    <a:lnTo>
                      <a:pt x="521990" y="459450"/>
                    </a:lnTo>
                    <a:lnTo>
                      <a:pt x="493118" y="493107"/>
                    </a:lnTo>
                    <a:lnTo>
                      <a:pt x="459460" y="521978"/>
                    </a:lnTo>
                    <a:lnTo>
                      <a:pt x="421611" y="545469"/>
                    </a:lnTo>
                    <a:lnTo>
                      <a:pt x="380165" y="562984"/>
                    </a:lnTo>
                    <a:lnTo>
                      <a:pt x="335717" y="573929"/>
                    </a:lnTo>
                    <a:lnTo>
                      <a:pt x="288861" y="577710"/>
                    </a:lnTo>
                    <a:lnTo>
                      <a:pt x="265169" y="576752"/>
                    </a:lnTo>
                    <a:lnTo>
                      <a:pt x="219443" y="569315"/>
                    </a:lnTo>
                    <a:lnTo>
                      <a:pt x="176422" y="555010"/>
                    </a:lnTo>
                    <a:lnTo>
                      <a:pt x="136699" y="534433"/>
                    </a:lnTo>
                    <a:lnTo>
                      <a:pt x="100872" y="508178"/>
                    </a:lnTo>
                    <a:lnTo>
                      <a:pt x="69532" y="476840"/>
                    </a:lnTo>
                    <a:lnTo>
                      <a:pt x="43277" y="441013"/>
                    </a:lnTo>
                    <a:lnTo>
                      <a:pt x="22699" y="401293"/>
                    </a:lnTo>
                    <a:lnTo>
                      <a:pt x="8394" y="358274"/>
                    </a:lnTo>
                    <a:lnTo>
                      <a:pt x="957" y="312551"/>
                    </a:lnTo>
                    <a:lnTo>
                      <a:pt x="0" y="288861"/>
                    </a:lnTo>
                    <a:lnTo>
                      <a:pt x="957" y="265169"/>
                    </a:lnTo>
                    <a:lnTo>
                      <a:pt x="8394" y="219443"/>
                    </a:lnTo>
                    <a:lnTo>
                      <a:pt x="22699" y="176422"/>
                    </a:lnTo>
                    <a:lnTo>
                      <a:pt x="43277" y="136699"/>
                    </a:lnTo>
                    <a:lnTo>
                      <a:pt x="69532" y="100872"/>
                    </a:lnTo>
                    <a:lnTo>
                      <a:pt x="100872" y="69532"/>
                    </a:lnTo>
                    <a:lnTo>
                      <a:pt x="136699" y="43277"/>
                    </a:lnTo>
                    <a:lnTo>
                      <a:pt x="176422" y="22699"/>
                    </a:lnTo>
                    <a:lnTo>
                      <a:pt x="219443" y="8394"/>
                    </a:lnTo>
                    <a:lnTo>
                      <a:pt x="265169" y="957"/>
                    </a:lnTo>
                    <a:lnTo>
                      <a:pt x="288861" y="0"/>
                    </a:lnTo>
                    <a:lnTo>
                      <a:pt x="312553" y="957"/>
                    </a:lnTo>
                    <a:lnTo>
                      <a:pt x="358279" y="8394"/>
                    </a:lnTo>
                    <a:lnTo>
                      <a:pt x="401300" y="22699"/>
                    </a:lnTo>
                    <a:lnTo>
                      <a:pt x="441023" y="43277"/>
                    </a:lnTo>
                    <a:lnTo>
                      <a:pt x="476850" y="69532"/>
                    </a:lnTo>
                    <a:lnTo>
                      <a:pt x="508190" y="100872"/>
                    </a:lnTo>
                    <a:lnTo>
                      <a:pt x="534445" y="136699"/>
                    </a:lnTo>
                    <a:lnTo>
                      <a:pt x="555023" y="176422"/>
                    </a:lnTo>
                    <a:lnTo>
                      <a:pt x="569328" y="219443"/>
                    </a:lnTo>
                    <a:lnTo>
                      <a:pt x="576765" y="265169"/>
                    </a:lnTo>
                    <a:lnTo>
                      <a:pt x="577723" y="288861"/>
                    </a:lnTo>
                    <a:close/>
                  </a:path>
                </a:pathLst>
              </a:custGeom>
              <a:ln w="3175">
                <a:solidFill>
                  <a:srgbClr val="6D6E71"/>
                </a:solidFill>
              </a:ln>
            </p:spPr>
            <p:txBody>
              <a:bodyPr wrap="square" lIns="0" tIns="0" rIns="0" bIns="0" rtlCol="0"/>
              <a:lstStyle/>
              <a:p>
                <a:pPr defTabSz="457200"/>
                <a:endParaRPr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85" name="object 4"/>
              <p:cNvSpPr/>
              <p:nvPr userDrawn="1"/>
            </p:nvSpPr>
            <p:spPr>
              <a:xfrm>
                <a:off x="8316790" y="5634680"/>
                <a:ext cx="602477" cy="602477"/>
              </a:xfrm>
              <a:custGeom>
                <a:avLst/>
                <a:gdLst/>
                <a:ahLst/>
                <a:cxnLst/>
                <a:rect l="l" t="t" r="r" b="b"/>
                <a:pathLst>
                  <a:path w="666115" h="666115">
                    <a:moveTo>
                      <a:pt x="332778" y="0"/>
                    </a:moveTo>
                    <a:lnTo>
                      <a:pt x="0" y="332778"/>
                    </a:lnTo>
                    <a:lnTo>
                      <a:pt x="332778" y="665556"/>
                    </a:lnTo>
                    <a:lnTo>
                      <a:pt x="665556" y="332778"/>
                    </a:lnTo>
                    <a:lnTo>
                      <a:pt x="332778" y="0"/>
                    </a:lnTo>
                    <a:close/>
                  </a:path>
                </a:pathLst>
              </a:custGeom>
              <a:ln w="3175">
                <a:solidFill>
                  <a:srgbClr val="6D6E71"/>
                </a:solidFill>
              </a:ln>
            </p:spPr>
            <p:txBody>
              <a:bodyPr wrap="square" lIns="0" tIns="0" rIns="0" bIns="0" rtlCol="0"/>
              <a:lstStyle/>
              <a:p>
                <a:pPr defTabSz="457200"/>
                <a:endParaRPr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86" name="object 5"/>
              <p:cNvSpPr/>
              <p:nvPr userDrawn="1"/>
            </p:nvSpPr>
            <p:spPr>
              <a:xfrm>
                <a:off x="8095246" y="5413147"/>
                <a:ext cx="1045289" cy="1045289"/>
              </a:xfrm>
              <a:custGeom>
                <a:avLst/>
                <a:gdLst/>
                <a:ahLst/>
                <a:cxnLst/>
                <a:rect l="l" t="t" r="r" b="b"/>
                <a:pathLst>
                  <a:path w="1155700" h="1155700">
                    <a:moveTo>
                      <a:pt x="1155433" y="577710"/>
                    </a:moveTo>
                    <a:lnTo>
                      <a:pt x="1153518" y="625091"/>
                    </a:lnTo>
                    <a:lnTo>
                      <a:pt x="1147872" y="671418"/>
                    </a:lnTo>
                    <a:lnTo>
                      <a:pt x="1138643" y="716542"/>
                    </a:lnTo>
                    <a:lnTo>
                      <a:pt x="1125981" y="760313"/>
                    </a:lnTo>
                    <a:lnTo>
                      <a:pt x="1110034" y="802583"/>
                    </a:lnTo>
                    <a:lnTo>
                      <a:pt x="1090950" y="843204"/>
                    </a:lnTo>
                    <a:lnTo>
                      <a:pt x="1068879" y="882027"/>
                    </a:lnTo>
                    <a:lnTo>
                      <a:pt x="1043969" y="918903"/>
                    </a:lnTo>
                    <a:lnTo>
                      <a:pt x="1016368" y="953683"/>
                    </a:lnTo>
                    <a:lnTo>
                      <a:pt x="986226" y="986220"/>
                    </a:lnTo>
                    <a:lnTo>
                      <a:pt x="953691" y="1016363"/>
                    </a:lnTo>
                    <a:lnTo>
                      <a:pt x="918911" y="1043964"/>
                    </a:lnTo>
                    <a:lnTo>
                      <a:pt x="882036" y="1068875"/>
                    </a:lnTo>
                    <a:lnTo>
                      <a:pt x="843214" y="1090947"/>
                    </a:lnTo>
                    <a:lnTo>
                      <a:pt x="802594" y="1110032"/>
                    </a:lnTo>
                    <a:lnTo>
                      <a:pt x="760324" y="1125980"/>
                    </a:lnTo>
                    <a:lnTo>
                      <a:pt x="716553" y="1138642"/>
                    </a:lnTo>
                    <a:lnTo>
                      <a:pt x="671430" y="1147871"/>
                    </a:lnTo>
                    <a:lnTo>
                      <a:pt x="625104" y="1153518"/>
                    </a:lnTo>
                    <a:lnTo>
                      <a:pt x="577723" y="1155433"/>
                    </a:lnTo>
                    <a:lnTo>
                      <a:pt x="530341" y="1153518"/>
                    </a:lnTo>
                    <a:lnTo>
                      <a:pt x="484014" y="1147871"/>
                    </a:lnTo>
                    <a:lnTo>
                      <a:pt x="438891" y="1138642"/>
                    </a:lnTo>
                    <a:lnTo>
                      <a:pt x="395119" y="1125980"/>
                    </a:lnTo>
                    <a:lnTo>
                      <a:pt x="352849" y="1110032"/>
                    </a:lnTo>
                    <a:lnTo>
                      <a:pt x="312228" y="1090947"/>
                    </a:lnTo>
                    <a:lnTo>
                      <a:pt x="273405" y="1068875"/>
                    </a:lnTo>
                    <a:lnTo>
                      <a:pt x="236529" y="1043964"/>
                    </a:lnTo>
                    <a:lnTo>
                      <a:pt x="201749" y="1016363"/>
                    </a:lnTo>
                    <a:lnTo>
                      <a:pt x="169213" y="986220"/>
                    </a:lnTo>
                    <a:lnTo>
                      <a:pt x="139070" y="953683"/>
                    </a:lnTo>
                    <a:lnTo>
                      <a:pt x="111468" y="918903"/>
                    </a:lnTo>
                    <a:lnTo>
                      <a:pt x="86557" y="882027"/>
                    </a:lnTo>
                    <a:lnTo>
                      <a:pt x="64485" y="843204"/>
                    </a:lnTo>
                    <a:lnTo>
                      <a:pt x="45401" y="802583"/>
                    </a:lnTo>
                    <a:lnTo>
                      <a:pt x="29453" y="760313"/>
                    </a:lnTo>
                    <a:lnTo>
                      <a:pt x="16790" y="716542"/>
                    </a:lnTo>
                    <a:lnTo>
                      <a:pt x="7561" y="671418"/>
                    </a:lnTo>
                    <a:lnTo>
                      <a:pt x="1915" y="625091"/>
                    </a:lnTo>
                    <a:lnTo>
                      <a:pt x="0" y="577710"/>
                    </a:lnTo>
                    <a:lnTo>
                      <a:pt x="1915" y="530328"/>
                    </a:lnTo>
                    <a:lnTo>
                      <a:pt x="7561" y="484002"/>
                    </a:lnTo>
                    <a:lnTo>
                      <a:pt x="16790" y="438879"/>
                    </a:lnTo>
                    <a:lnTo>
                      <a:pt x="29453" y="395108"/>
                    </a:lnTo>
                    <a:lnTo>
                      <a:pt x="45401" y="352838"/>
                    </a:lnTo>
                    <a:lnTo>
                      <a:pt x="64485" y="312218"/>
                    </a:lnTo>
                    <a:lnTo>
                      <a:pt x="86557" y="273396"/>
                    </a:lnTo>
                    <a:lnTo>
                      <a:pt x="111468" y="236521"/>
                    </a:lnTo>
                    <a:lnTo>
                      <a:pt x="139070" y="201742"/>
                    </a:lnTo>
                    <a:lnTo>
                      <a:pt x="169213" y="169206"/>
                    </a:lnTo>
                    <a:lnTo>
                      <a:pt x="201749" y="139064"/>
                    </a:lnTo>
                    <a:lnTo>
                      <a:pt x="236529" y="111464"/>
                    </a:lnTo>
                    <a:lnTo>
                      <a:pt x="273405" y="86553"/>
                    </a:lnTo>
                    <a:lnTo>
                      <a:pt x="312228" y="64482"/>
                    </a:lnTo>
                    <a:lnTo>
                      <a:pt x="352849" y="45399"/>
                    </a:lnTo>
                    <a:lnTo>
                      <a:pt x="395119" y="29451"/>
                    </a:lnTo>
                    <a:lnTo>
                      <a:pt x="438891" y="16789"/>
                    </a:lnTo>
                    <a:lnTo>
                      <a:pt x="484014" y="7561"/>
                    </a:lnTo>
                    <a:lnTo>
                      <a:pt x="530341" y="1915"/>
                    </a:lnTo>
                    <a:lnTo>
                      <a:pt x="577723" y="0"/>
                    </a:lnTo>
                    <a:lnTo>
                      <a:pt x="625104" y="1915"/>
                    </a:lnTo>
                    <a:lnTo>
                      <a:pt x="671430" y="7561"/>
                    </a:lnTo>
                    <a:lnTo>
                      <a:pt x="716553" y="16789"/>
                    </a:lnTo>
                    <a:lnTo>
                      <a:pt x="760324" y="29451"/>
                    </a:lnTo>
                    <a:lnTo>
                      <a:pt x="802594" y="45399"/>
                    </a:lnTo>
                    <a:lnTo>
                      <a:pt x="843214" y="64482"/>
                    </a:lnTo>
                    <a:lnTo>
                      <a:pt x="882036" y="86553"/>
                    </a:lnTo>
                    <a:lnTo>
                      <a:pt x="918911" y="111464"/>
                    </a:lnTo>
                    <a:lnTo>
                      <a:pt x="953691" y="139064"/>
                    </a:lnTo>
                    <a:lnTo>
                      <a:pt x="986226" y="169206"/>
                    </a:lnTo>
                    <a:lnTo>
                      <a:pt x="1016368" y="201742"/>
                    </a:lnTo>
                    <a:lnTo>
                      <a:pt x="1043969" y="236521"/>
                    </a:lnTo>
                    <a:lnTo>
                      <a:pt x="1068879" y="273396"/>
                    </a:lnTo>
                    <a:lnTo>
                      <a:pt x="1090950" y="312218"/>
                    </a:lnTo>
                    <a:lnTo>
                      <a:pt x="1110034" y="352838"/>
                    </a:lnTo>
                    <a:lnTo>
                      <a:pt x="1125981" y="395108"/>
                    </a:lnTo>
                    <a:lnTo>
                      <a:pt x="1138643" y="438879"/>
                    </a:lnTo>
                    <a:lnTo>
                      <a:pt x="1147872" y="484002"/>
                    </a:lnTo>
                    <a:lnTo>
                      <a:pt x="1153518" y="530328"/>
                    </a:lnTo>
                    <a:lnTo>
                      <a:pt x="1155433" y="577710"/>
                    </a:lnTo>
                    <a:close/>
                  </a:path>
                </a:pathLst>
              </a:custGeom>
              <a:ln w="3175">
                <a:solidFill>
                  <a:srgbClr val="6D6E71"/>
                </a:solidFill>
              </a:ln>
            </p:spPr>
            <p:txBody>
              <a:bodyPr wrap="square" lIns="0" tIns="0" rIns="0" bIns="0" rtlCol="0"/>
              <a:lstStyle/>
              <a:p>
                <a:pPr defTabSz="457200"/>
                <a:endParaRPr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87" name="object 6"/>
              <p:cNvSpPr/>
              <p:nvPr userDrawn="1"/>
            </p:nvSpPr>
            <p:spPr>
              <a:xfrm>
                <a:off x="8015803" y="5032729"/>
                <a:ext cx="1204380" cy="1204380"/>
              </a:xfrm>
              <a:custGeom>
                <a:avLst/>
                <a:gdLst/>
                <a:ahLst/>
                <a:cxnLst/>
                <a:rect l="l" t="t" r="r" b="b"/>
                <a:pathLst>
                  <a:path w="1331595" h="1331595">
                    <a:moveTo>
                      <a:pt x="665556" y="0"/>
                    </a:moveTo>
                    <a:lnTo>
                      <a:pt x="0" y="665556"/>
                    </a:lnTo>
                    <a:lnTo>
                      <a:pt x="665556" y="1331112"/>
                    </a:lnTo>
                    <a:lnTo>
                      <a:pt x="1331112" y="665556"/>
                    </a:lnTo>
                    <a:lnTo>
                      <a:pt x="665556" y="0"/>
                    </a:lnTo>
                    <a:close/>
                  </a:path>
                </a:pathLst>
              </a:custGeom>
              <a:ln w="3175">
                <a:solidFill>
                  <a:srgbClr val="6D6E71"/>
                </a:solidFill>
              </a:ln>
            </p:spPr>
            <p:txBody>
              <a:bodyPr wrap="square" lIns="0" tIns="0" rIns="0" bIns="0" rtlCol="0"/>
              <a:lstStyle/>
              <a:p>
                <a:pPr defTabSz="457200"/>
                <a:endParaRPr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88" name="object 7"/>
              <p:cNvSpPr/>
              <p:nvPr userDrawn="1"/>
            </p:nvSpPr>
            <p:spPr>
              <a:xfrm>
                <a:off x="7572727" y="4589653"/>
                <a:ext cx="2090579" cy="2090578"/>
              </a:xfrm>
              <a:custGeom>
                <a:avLst/>
                <a:gdLst/>
                <a:ahLst/>
                <a:cxnLst/>
                <a:rect l="l" t="t" r="r" b="b"/>
                <a:pathLst>
                  <a:path w="2311400" h="2311400">
                    <a:moveTo>
                      <a:pt x="2310866" y="1155433"/>
                    </a:moveTo>
                    <a:lnTo>
                      <a:pt x="2307036" y="1250196"/>
                    </a:lnTo>
                    <a:lnTo>
                      <a:pt x="2295743" y="1342849"/>
                    </a:lnTo>
                    <a:lnTo>
                      <a:pt x="2277286" y="1433096"/>
                    </a:lnTo>
                    <a:lnTo>
                      <a:pt x="2251961" y="1520638"/>
                    </a:lnTo>
                    <a:lnTo>
                      <a:pt x="2220066" y="1605178"/>
                    </a:lnTo>
                    <a:lnTo>
                      <a:pt x="2181898" y="1686419"/>
                    </a:lnTo>
                    <a:lnTo>
                      <a:pt x="2137755" y="1764064"/>
                    </a:lnTo>
                    <a:lnTo>
                      <a:pt x="2087933" y="1837815"/>
                    </a:lnTo>
                    <a:lnTo>
                      <a:pt x="2032731" y="1907375"/>
                    </a:lnTo>
                    <a:lnTo>
                      <a:pt x="1972446" y="1972446"/>
                    </a:lnTo>
                    <a:lnTo>
                      <a:pt x="1907375" y="2032731"/>
                    </a:lnTo>
                    <a:lnTo>
                      <a:pt x="1837815" y="2087933"/>
                    </a:lnTo>
                    <a:lnTo>
                      <a:pt x="1764064" y="2137755"/>
                    </a:lnTo>
                    <a:lnTo>
                      <a:pt x="1686419" y="2181898"/>
                    </a:lnTo>
                    <a:lnTo>
                      <a:pt x="1605178" y="2220066"/>
                    </a:lnTo>
                    <a:lnTo>
                      <a:pt x="1520638" y="2251961"/>
                    </a:lnTo>
                    <a:lnTo>
                      <a:pt x="1433096" y="2277286"/>
                    </a:lnTo>
                    <a:lnTo>
                      <a:pt x="1342849" y="2295743"/>
                    </a:lnTo>
                    <a:lnTo>
                      <a:pt x="1250196" y="2307036"/>
                    </a:lnTo>
                    <a:lnTo>
                      <a:pt x="1155433" y="2310866"/>
                    </a:lnTo>
                    <a:lnTo>
                      <a:pt x="1060670" y="2307036"/>
                    </a:lnTo>
                    <a:lnTo>
                      <a:pt x="968016" y="2295743"/>
                    </a:lnTo>
                    <a:lnTo>
                      <a:pt x="877770" y="2277286"/>
                    </a:lnTo>
                    <a:lnTo>
                      <a:pt x="790228" y="2251961"/>
                    </a:lnTo>
                    <a:lnTo>
                      <a:pt x="705688" y="2220066"/>
                    </a:lnTo>
                    <a:lnTo>
                      <a:pt x="624446" y="2181898"/>
                    </a:lnTo>
                    <a:lnTo>
                      <a:pt x="546802" y="2137755"/>
                    </a:lnTo>
                    <a:lnTo>
                      <a:pt x="473051" y="2087933"/>
                    </a:lnTo>
                    <a:lnTo>
                      <a:pt x="403491" y="2032731"/>
                    </a:lnTo>
                    <a:lnTo>
                      <a:pt x="338420" y="1972446"/>
                    </a:lnTo>
                    <a:lnTo>
                      <a:pt x="278134" y="1907375"/>
                    </a:lnTo>
                    <a:lnTo>
                      <a:pt x="222932" y="1837815"/>
                    </a:lnTo>
                    <a:lnTo>
                      <a:pt x="173111" y="1764064"/>
                    </a:lnTo>
                    <a:lnTo>
                      <a:pt x="128968" y="1686419"/>
                    </a:lnTo>
                    <a:lnTo>
                      <a:pt x="90800" y="1605178"/>
                    </a:lnTo>
                    <a:lnTo>
                      <a:pt x="58905" y="1520638"/>
                    </a:lnTo>
                    <a:lnTo>
                      <a:pt x="33580" y="1433096"/>
                    </a:lnTo>
                    <a:lnTo>
                      <a:pt x="15122" y="1342849"/>
                    </a:lnTo>
                    <a:lnTo>
                      <a:pt x="3830" y="1250196"/>
                    </a:lnTo>
                    <a:lnTo>
                      <a:pt x="0" y="1155433"/>
                    </a:lnTo>
                    <a:lnTo>
                      <a:pt x="3830" y="1060670"/>
                    </a:lnTo>
                    <a:lnTo>
                      <a:pt x="15122" y="968016"/>
                    </a:lnTo>
                    <a:lnTo>
                      <a:pt x="33580" y="877770"/>
                    </a:lnTo>
                    <a:lnTo>
                      <a:pt x="58905" y="790228"/>
                    </a:lnTo>
                    <a:lnTo>
                      <a:pt x="90800" y="705688"/>
                    </a:lnTo>
                    <a:lnTo>
                      <a:pt x="128968" y="624446"/>
                    </a:lnTo>
                    <a:lnTo>
                      <a:pt x="173111" y="546802"/>
                    </a:lnTo>
                    <a:lnTo>
                      <a:pt x="222932" y="473051"/>
                    </a:lnTo>
                    <a:lnTo>
                      <a:pt x="278134" y="403491"/>
                    </a:lnTo>
                    <a:lnTo>
                      <a:pt x="338420" y="338420"/>
                    </a:lnTo>
                    <a:lnTo>
                      <a:pt x="403491" y="278134"/>
                    </a:lnTo>
                    <a:lnTo>
                      <a:pt x="473051" y="222932"/>
                    </a:lnTo>
                    <a:lnTo>
                      <a:pt x="546802" y="173111"/>
                    </a:lnTo>
                    <a:lnTo>
                      <a:pt x="624446" y="128968"/>
                    </a:lnTo>
                    <a:lnTo>
                      <a:pt x="705688" y="90800"/>
                    </a:lnTo>
                    <a:lnTo>
                      <a:pt x="790228" y="58905"/>
                    </a:lnTo>
                    <a:lnTo>
                      <a:pt x="877770" y="33580"/>
                    </a:lnTo>
                    <a:lnTo>
                      <a:pt x="968016" y="15122"/>
                    </a:lnTo>
                    <a:lnTo>
                      <a:pt x="1060670" y="3830"/>
                    </a:lnTo>
                    <a:lnTo>
                      <a:pt x="1155433" y="0"/>
                    </a:lnTo>
                    <a:lnTo>
                      <a:pt x="1250196" y="3830"/>
                    </a:lnTo>
                    <a:lnTo>
                      <a:pt x="1342849" y="15122"/>
                    </a:lnTo>
                    <a:lnTo>
                      <a:pt x="1433096" y="33580"/>
                    </a:lnTo>
                    <a:lnTo>
                      <a:pt x="1520638" y="58905"/>
                    </a:lnTo>
                    <a:lnTo>
                      <a:pt x="1605178" y="90800"/>
                    </a:lnTo>
                    <a:lnTo>
                      <a:pt x="1686419" y="128968"/>
                    </a:lnTo>
                    <a:lnTo>
                      <a:pt x="1764064" y="173111"/>
                    </a:lnTo>
                    <a:lnTo>
                      <a:pt x="1837815" y="222932"/>
                    </a:lnTo>
                    <a:lnTo>
                      <a:pt x="1907375" y="278134"/>
                    </a:lnTo>
                    <a:lnTo>
                      <a:pt x="1972446" y="338420"/>
                    </a:lnTo>
                    <a:lnTo>
                      <a:pt x="2032731" y="403491"/>
                    </a:lnTo>
                    <a:lnTo>
                      <a:pt x="2087933" y="473051"/>
                    </a:lnTo>
                    <a:lnTo>
                      <a:pt x="2137755" y="546802"/>
                    </a:lnTo>
                    <a:lnTo>
                      <a:pt x="2181898" y="624446"/>
                    </a:lnTo>
                    <a:lnTo>
                      <a:pt x="2220066" y="705688"/>
                    </a:lnTo>
                    <a:lnTo>
                      <a:pt x="2251961" y="790228"/>
                    </a:lnTo>
                    <a:lnTo>
                      <a:pt x="2277286" y="877770"/>
                    </a:lnTo>
                    <a:lnTo>
                      <a:pt x="2295743" y="968016"/>
                    </a:lnTo>
                    <a:lnTo>
                      <a:pt x="2307036" y="1060670"/>
                    </a:lnTo>
                    <a:lnTo>
                      <a:pt x="2310866" y="1155433"/>
                    </a:lnTo>
                    <a:close/>
                  </a:path>
                </a:pathLst>
              </a:custGeom>
              <a:ln w="3175">
                <a:solidFill>
                  <a:srgbClr val="6D6E71"/>
                </a:solidFill>
              </a:ln>
            </p:spPr>
            <p:txBody>
              <a:bodyPr wrap="square" lIns="0" tIns="0" rIns="0" bIns="0" rtlCol="0"/>
              <a:lstStyle/>
              <a:p>
                <a:pPr defTabSz="457200"/>
                <a:endParaRPr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89" name="object 8"/>
              <p:cNvSpPr/>
              <p:nvPr userDrawn="1"/>
            </p:nvSpPr>
            <p:spPr>
              <a:xfrm>
                <a:off x="7413825" y="3828770"/>
                <a:ext cx="2408186" cy="2408186"/>
              </a:xfrm>
              <a:custGeom>
                <a:avLst/>
                <a:gdLst/>
                <a:ahLst/>
                <a:cxnLst/>
                <a:rect l="l" t="t" r="r" b="b"/>
                <a:pathLst>
                  <a:path w="2662554" h="2662554">
                    <a:moveTo>
                      <a:pt x="1331112" y="0"/>
                    </a:moveTo>
                    <a:lnTo>
                      <a:pt x="0" y="1331112"/>
                    </a:lnTo>
                    <a:lnTo>
                      <a:pt x="1331112" y="2662224"/>
                    </a:lnTo>
                    <a:lnTo>
                      <a:pt x="2662224" y="1331112"/>
                    </a:lnTo>
                    <a:lnTo>
                      <a:pt x="1331112" y="0"/>
                    </a:lnTo>
                  </a:path>
                </a:pathLst>
              </a:custGeom>
              <a:ln w="3175">
                <a:solidFill>
                  <a:srgbClr val="6D6E71"/>
                </a:solidFill>
              </a:ln>
            </p:spPr>
            <p:txBody>
              <a:bodyPr wrap="square" lIns="0" tIns="0" rIns="0" bIns="0" rtlCol="0"/>
              <a:lstStyle/>
              <a:p>
                <a:pPr defTabSz="457200"/>
                <a:endParaRPr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90" name="object 9"/>
              <p:cNvSpPr/>
              <p:nvPr userDrawn="1"/>
            </p:nvSpPr>
            <p:spPr>
              <a:xfrm>
                <a:off x="9669259" y="6677233"/>
                <a:ext cx="236626" cy="160814"/>
              </a:xfrm>
              <a:custGeom>
                <a:avLst/>
                <a:gdLst/>
                <a:ahLst/>
                <a:cxnLst/>
                <a:rect l="l" t="t" r="r" b="b"/>
                <a:pathLst>
                  <a:path w="261620" h="177800">
                    <a:moveTo>
                      <a:pt x="261160" y="0"/>
                    </a:moveTo>
                    <a:lnTo>
                      <a:pt x="202213" y="46779"/>
                    </a:lnTo>
                    <a:lnTo>
                      <a:pt x="54711" y="146421"/>
                    </a:lnTo>
                    <a:lnTo>
                      <a:pt x="0" y="177526"/>
                    </a:lnTo>
                  </a:path>
                </a:pathLst>
              </a:custGeom>
              <a:ln w="3175">
                <a:solidFill>
                  <a:srgbClr val="6D6E71"/>
                </a:solidFill>
              </a:ln>
            </p:spPr>
            <p:txBody>
              <a:bodyPr wrap="square" lIns="0" tIns="0" rIns="0" bIns="0" rtlCol="0"/>
              <a:lstStyle/>
              <a:p>
                <a:pPr defTabSz="457200"/>
                <a:endParaRPr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91" name="object 10"/>
              <p:cNvSpPr/>
              <p:nvPr userDrawn="1"/>
            </p:nvSpPr>
            <p:spPr>
              <a:xfrm>
                <a:off x="6527672" y="2942618"/>
                <a:ext cx="3378237" cy="3895713"/>
              </a:xfrm>
              <a:custGeom>
                <a:avLst/>
                <a:gdLst/>
                <a:ahLst/>
                <a:cxnLst/>
                <a:rect l="l" t="t" r="r" b="b"/>
                <a:pathLst>
                  <a:path w="3735070" h="4307205">
                    <a:moveTo>
                      <a:pt x="1148310" y="4306618"/>
                    </a:moveTo>
                    <a:lnTo>
                      <a:pt x="1093598" y="4275513"/>
                    </a:lnTo>
                    <a:lnTo>
                      <a:pt x="946096" y="4175871"/>
                    </a:lnTo>
                    <a:lnTo>
                      <a:pt x="806977" y="4065467"/>
                    </a:lnTo>
                    <a:lnTo>
                      <a:pt x="676835" y="3944897"/>
                    </a:lnTo>
                    <a:lnTo>
                      <a:pt x="556265" y="3814755"/>
                    </a:lnTo>
                    <a:lnTo>
                      <a:pt x="445861" y="3675636"/>
                    </a:lnTo>
                    <a:lnTo>
                      <a:pt x="346219" y="3528134"/>
                    </a:lnTo>
                    <a:lnTo>
                      <a:pt x="257933" y="3372844"/>
                    </a:lnTo>
                    <a:lnTo>
                      <a:pt x="181598" y="3210362"/>
                    </a:lnTo>
                    <a:lnTo>
                      <a:pt x="117809" y="3041280"/>
                    </a:lnTo>
                    <a:lnTo>
                      <a:pt x="67159" y="2866196"/>
                    </a:lnTo>
                    <a:lnTo>
                      <a:pt x="30245" y="2685702"/>
                    </a:lnTo>
                    <a:lnTo>
                      <a:pt x="7660" y="2500394"/>
                    </a:lnTo>
                    <a:lnTo>
                      <a:pt x="0" y="2310866"/>
                    </a:lnTo>
                    <a:lnTo>
                      <a:pt x="7660" y="2121340"/>
                    </a:lnTo>
                    <a:lnTo>
                      <a:pt x="30245" y="1936033"/>
                    </a:lnTo>
                    <a:lnTo>
                      <a:pt x="67159" y="1755541"/>
                    </a:lnTo>
                    <a:lnTo>
                      <a:pt x="117809" y="1580457"/>
                    </a:lnTo>
                    <a:lnTo>
                      <a:pt x="181598" y="1411376"/>
                    </a:lnTo>
                    <a:lnTo>
                      <a:pt x="257933" y="1248893"/>
                    </a:lnTo>
                    <a:lnTo>
                      <a:pt x="346219" y="1093604"/>
                    </a:lnTo>
                    <a:lnTo>
                      <a:pt x="445861" y="946102"/>
                    </a:lnTo>
                    <a:lnTo>
                      <a:pt x="556265" y="806982"/>
                    </a:lnTo>
                    <a:lnTo>
                      <a:pt x="676835" y="676840"/>
                    </a:lnTo>
                    <a:lnTo>
                      <a:pt x="806977" y="556269"/>
                    </a:lnTo>
                    <a:lnTo>
                      <a:pt x="946096" y="445865"/>
                    </a:lnTo>
                    <a:lnTo>
                      <a:pt x="1093598" y="346222"/>
                    </a:lnTo>
                    <a:lnTo>
                      <a:pt x="1248888" y="257936"/>
                    </a:lnTo>
                    <a:lnTo>
                      <a:pt x="1411371" y="181600"/>
                    </a:lnTo>
                    <a:lnTo>
                      <a:pt x="1580452" y="117810"/>
                    </a:lnTo>
                    <a:lnTo>
                      <a:pt x="1755537" y="67160"/>
                    </a:lnTo>
                    <a:lnTo>
                      <a:pt x="1936030" y="30245"/>
                    </a:lnTo>
                    <a:lnTo>
                      <a:pt x="2121338" y="7660"/>
                    </a:lnTo>
                    <a:lnTo>
                      <a:pt x="2310866" y="0"/>
                    </a:lnTo>
                    <a:lnTo>
                      <a:pt x="2500394" y="7660"/>
                    </a:lnTo>
                    <a:lnTo>
                      <a:pt x="2685702" y="30245"/>
                    </a:lnTo>
                    <a:lnTo>
                      <a:pt x="2866196" y="67160"/>
                    </a:lnTo>
                    <a:lnTo>
                      <a:pt x="3041280" y="117810"/>
                    </a:lnTo>
                    <a:lnTo>
                      <a:pt x="3210362" y="181600"/>
                    </a:lnTo>
                    <a:lnTo>
                      <a:pt x="3372844" y="257936"/>
                    </a:lnTo>
                    <a:lnTo>
                      <a:pt x="3528134" y="346222"/>
                    </a:lnTo>
                    <a:lnTo>
                      <a:pt x="3675636" y="445865"/>
                    </a:lnTo>
                    <a:lnTo>
                      <a:pt x="3734583" y="492645"/>
                    </a:lnTo>
                  </a:path>
                </a:pathLst>
              </a:custGeom>
              <a:ln w="3175">
                <a:solidFill>
                  <a:srgbClr val="6D6E71"/>
                </a:solidFill>
              </a:ln>
            </p:spPr>
            <p:txBody>
              <a:bodyPr wrap="square" lIns="0" tIns="0" rIns="0" bIns="0" rtlCol="0"/>
              <a:lstStyle/>
              <a:p>
                <a:pPr defTabSz="457200"/>
                <a:endParaRPr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92" name="object 11"/>
              <p:cNvSpPr/>
              <p:nvPr userDrawn="1"/>
            </p:nvSpPr>
            <p:spPr>
              <a:xfrm>
                <a:off x="6209880" y="1420880"/>
                <a:ext cx="3695844" cy="4815797"/>
              </a:xfrm>
              <a:custGeom>
                <a:avLst/>
                <a:gdLst/>
                <a:ahLst/>
                <a:cxnLst/>
                <a:rect l="l" t="t" r="r" b="b"/>
                <a:pathLst>
                  <a:path w="4086225" h="5324475">
                    <a:moveTo>
                      <a:pt x="2662224" y="0"/>
                    </a:moveTo>
                    <a:lnTo>
                      <a:pt x="0" y="2662224"/>
                    </a:lnTo>
                    <a:lnTo>
                      <a:pt x="2662224" y="5324462"/>
                    </a:lnTo>
                    <a:lnTo>
                      <a:pt x="4085943" y="3900737"/>
                    </a:lnTo>
                  </a:path>
                </a:pathLst>
              </a:custGeom>
              <a:ln w="3175">
                <a:solidFill>
                  <a:srgbClr val="6D6E71"/>
                </a:solidFill>
              </a:ln>
            </p:spPr>
            <p:txBody>
              <a:bodyPr wrap="square" lIns="0" tIns="0" rIns="0" bIns="0" rtlCol="0"/>
              <a:lstStyle/>
              <a:p>
                <a:pPr defTabSz="457200"/>
                <a:endParaRPr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93" name="object 12"/>
              <p:cNvSpPr/>
              <p:nvPr userDrawn="1"/>
            </p:nvSpPr>
            <p:spPr>
              <a:xfrm>
                <a:off x="8617767" y="1420880"/>
                <a:ext cx="1288233" cy="1288233"/>
              </a:xfrm>
              <a:custGeom>
                <a:avLst/>
                <a:gdLst/>
                <a:ahLst/>
                <a:cxnLst/>
                <a:rect l="l" t="t" r="r" b="b"/>
                <a:pathLst>
                  <a:path w="1424304" h="1424305">
                    <a:moveTo>
                      <a:pt x="1423718" y="1423718"/>
                    </a:moveTo>
                    <a:lnTo>
                      <a:pt x="0" y="0"/>
                    </a:lnTo>
                  </a:path>
                </a:pathLst>
              </a:custGeom>
              <a:ln w="3175">
                <a:solidFill>
                  <a:srgbClr val="6D6E71"/>
                </a:solidFill>
              </a:ln>
            </p:spPr>
            <p:txBody>
              <a:bodyPr wrap="square" lIns="0" tIns="0" rIns="0" bIns="0" rtlCol="0"/>
              <a:lstStyle/>
              <a:p>
                <a:pPr defTabSz="457200"/>
                <a:endParaRPr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94" name="object 13"/>
              <p:cNvSpPr/>
              <p:nvPr userDrawn="1"/>
            </p:nvSpPr>
            <p:spPr>
              <a:xfrm>
                <a:off x="4437575" y="0"/>
                <a:ext cx="2504674" cy="6838029"/>
              </a:xfrm>
              <a:custGeom>
                <a:avLst/>
                <a:gdLst/>
                <a:ahLst/>
                <a:cxnLst/>
                <a:rect l="l" t="t" r="r" b="b"/>
                <a:pathLst>
                  <a:path w="2769234" h="7560309">
                    <a:moveTo>
                      <a:pt x="1417154" y="7560056"/>
                    </a:moveTo>
                    <a:lnTo>
                      <a:pt x="1353675" y="7501245"/>
                    </a:lnTo>
                    <a:lnTo>
                      <a:pt x="1112534" y="7240961"/>
                    </a:lnTo>
                    <a:lnTo>
                      <a:pt x="891727" y="6962722"/>
                    </a:lnTo>
                    <a:lnTo>
                      <a:pt x="692442" y="6667718"/>
                    </a:lnTo>
                    <a:lnTo>
                      <a:pt x="515870" y="6357139"/>
                    </a:lnTo>
                    <a:lnTo>
                      <a:pt x="363199" y="6032173"/>
                    </a:lnTo>
                    <a:lnTo>
                      <a:pt x="235619" y="5694012"/>
                    </a:lnTo>
                    <a:lnTo>
                      <a:pt x="134320" y="5343843"/>
                    </a:lnTo>
                    <a:lnTo>
                      <a:pt x="60490" y="4982856"/>
                    </a:lnTo>
                    <a:lnTo>
                      <a:pt x="15320" y="4612241"/>
                    </a:lnTo>
                    <a:lnTo>
                      <a:pt x="0" y="4233188"/>
                    </a:lnTo>
                    <a:lnTo>
                      <a:pt x="15320" y="3854134"/>
                    </a:lnTo>
                    <a:lnTo>
                      <a:pt x="60490" y="3483519"/>
                    </a:lnTo>
                    <a:lnTo>
                      <a:pt x="134320" y="3122533"/>
                    </a:lnTo>
                    <a:lnTo>
                      <a:pt x="235619" y="2772364"/>
                    </a:lnTo>
                    <a:lnTo>
                      <a:pt x="363199" y="2434202"/>
                    </a:lnTo>
                    <a:lnTo>
                      <a:pt x="515870" y="2109237"/>
                    </a:lnTo>
                    <a:lnTo>
                      <a:pt x="692442" y="1798657"/>
                    </a:lnTo>
                    <a:lnTo>
                      <a:pt x="891727" y="1503654"/>
                    </a:lnTo>
                    <a:lnTo>
                      <a:pt x="1112534" y="1225415"/>
                    </a:lnTo>
                    <a:lnTo>
                      <a:pt x="1353675" y="965130"/>
                    </a:lnTo>
                    <a:lnTo>
                      <a:pt x="1613960" y="723989"/>
                    </a:lnTo>
                    <a:lnTo>
                      <a:pt x="1892199" y="503182"/>
                    </a:lnTo>
                    <a:lnTo>
                      <a:pt x="2187202" y="303897"/>
                    </a:lnTo>
                    <a:lnTo>
                      <a:pt x="2497782" y="127325"/>
                    </a:lnTo>
                    <a:lnTo>
                      <a:pt x="2768797" y="0"/>
                    </a:lnTo>
                  </a:path>
                </a:pathLst>
              </a:custGeom>
              <a:ln w="3175">
                <a:solidFill>
                  <a:srgbClr val="6D6E71"/>
                </a:solidFill>
              </a:ln>
            </p:spPr>
            <p:txBody>
              <a:bodyPr wrap="square" lIns="0" tIns="0" rIns="0" bIns="0" rtlCol="0"/>
              <a:lstStyle/>
              <a:p>
                <a:pPr defTabSz="457200"/>
                <a:endParaRPr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07" name="object 29"/>
              <p:cNvSpPr/>
              <p:nvPr userDrawn="1"/>
            </p:nvSpPr>
            <p:spPr>
              <a:xfrm>
                <a:off x="8619811" y="142215"/>
                <a:ext cx="1285936" cy="2571871"/>
              </a:xfrm>
              <a:custGeom>
                <a:avLst/>
                <a:gdLst/>
                <a:ahLst/>
                <a:cxnLst/>
                <a:rect l="l" t="t" r="r" b="b"/>
                <a:pathLst>
                  <a:path w="1421765" h="2843530">
                    <a:moveTo>
                      <a:pt x="1421457" y="0"/>
                    </a:moveTo>
                    <a:lnTo>
                      <a:pt x="0" y="1421458"/>
                    </a:lnTo>
                    <a:lnTo>
                      <a:pt x="1421457" y="2842915"/>
                    </a:lnTo>
                    <a:lnTo>
                      <a:pt x="1421457" y="0"/>
                    </a:lnTo>
                  </a:path>
                </a:pathLst>
              </a:custGeom>
              <a:solidFill>
                <a:srgbClr val="ED1C24"/>
              </a:solidFill>
            </p:spPr>
            <p:txBody>
              <a:bodyPr wrap="square" lIns="0" tIns="0" rIns="0" bIns="0" rtlCol="0"/>
              <a:lstStyle/>
              <a:p>
                <a:pPr defTabSz="457200"/>
                <a:endParaRPr>
                  <a:solidFill>
                    <a:srgbClr val="000000"/>
                  </a:solidFill>
                  <a:latin typeface="Calibri"/>
                </a:endParaRPr>
              </a:p>
            </p:txBody>
          </p:sp>
          <p:cxnSp>
            <p:nvCxnSpPr>
              <p:cNvPr id="209" name="Connecteur droit 208"/>
              <p:cNvCxnSpPr/>
              <p:nvPr userDrawn="1"/>
            </p:nvCxnSpPr>
            <p:spPr>
              <a:xfrm>
                <a:off x="3141070" y="0"/>
                <a:ext cx="3446009" cy="3429000"/>
              </a:xfrm>
              <a:prstGeom prst="line">
                <a:avLst/>
              </a:prstGeom>
              <a:noFill/>
              <a:ln w="25400" cap="flat" cmpd="sng" algn="ctr">
                <a:solidFill>
                  <a:srgbClr val="1860AE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11" name="Connecteur droit 210"/>
              <p:cNvCxnSpPr/>
              <p:nvPr userDrawn="1"/>
            </p:nvCxnSpPr>
            <p:spPr>
              <a:xfrm flipH="1">
                <a:off x="3209990" y="3437837"/>
                <a:ext cx="3377088" cy="3420163"/>
              </a:xfrm>
              <a:prstGeom prst="line">
                <a:avLst/>
              </a:prstGeom>
              <a:noFill/>
              <a:ln w="25400" cap="flat" cmpd="sng" algn="ctr">
                <a:solidFill>
                  <a:srgbClr val="1860AE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10" name="Groupe 9"/>
            <p:cNvGrpSpPr/>
            <p:nvPr userDrawn="1"/>
          </p:nvGrpSpPr>
          <p:grpSpPr>
            <a:xfrm>
              <a:off x="0" y="0"/>
              <a:ext cx="2462747" cy="6840327"/>
              <a:chOff x="0" y="0"/>
              <a:chExt cx="2462747" cy="6840327"/>
            </a:xfrm>
          </p:grpSpPr>
          <p:grpSp>
            <p:nvGrpSpPr>
              <p:cNvPr id="9" name="Groupe 8"/>
              <p:cNvGrpSpPr/>
              <p:nvPr userDrawn="1"/>
            </p:nvGrpSpPr>
            <p:grpSpPr>
              <a:xfrm>
                <a:off x="0" y="0"/>
                <a:ext cx="2462747" cy="6840327"/>
                <a:chOff x="0" y="0"/>
                <a:chExt cx="2462747" cy="6840327"/>
              </a:xfrm>
            </p:grpSpPr>
            <p:sp>
              <p:nvSpPr>
                <p:cNvPr id="196" name="object 17"/>
                <p:cNvSpPr/>
                <p:nvPr userDrawn="1"/>
              </p:nvSpPr>
              <p:spPr>
                <a:xfrm>
                  <a:off x="222055" y="336161"/>
                  <a:ext cx="301526" cy="301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375" h="333375">
                      <a:moveTo>
                        <a:pt x="166395" y="332778"/>
                      </a:moveTo>
                      <a:lnTo>
                        <a:pt x="332790" y="166382"/>
                      </a:lnTo>
                      <a:lnTo>
                        <a:pt x="166395" y="0"/>
                      </a:lnTo>
                      <a:lnTo>
                        <a:pt x="0" y="166382"/>
                      </a:lnTo>
                      <a:lnTo>
                        <a:pt x="166395" y="332778"/>
                      </a:lnTo>
                      <a:close/>
                    </a:path>
                  </a:pathLst>
                </a:custGeom>
                <a:ln w="3175">
                  <a:solidFill>
                    <a:srgbClr val="6D6E71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457200"/>
                  <a:endParaRPr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197" name="object 18"/>
                <p:cNvSpPr/>
                <p:nvPr userDrawn="1"/>
              </p:nvSpPr>
              <p:spPr>
                <a:xfrm>
                  <a:off x="111288" y="225395"/>
                  <a:ext cx="522645" cy="522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850" h="577850">
                      <a:moveTo>
                        <a:pt x="0" y="288848"/>
                      </a:moveTo>
                      <a:lnTo>
                        <a:pt x="3780" y="241996"/>
                      </a:lnTo>
                      <a:lnTo>
                        <a:pt x="14726" y="197551"/>
                      </a:lnTo>
                      <a:lnTo>
                        <a:pt x="32241" y="156107"/>
                      </a:lnTo>
                      <a:lnTo>
                        <a:pt x="55732" y="118259"/>
                      </a:lnTo>
                      <a:lnTo>
                        <a:pt x="84604" y="84602"/>
                      </a:lnTo>
                      <a:lnTo>
                        <a:pt x="118262" y="55731"/>
                      </a:lnTo>
                      <a:lnTo>
                        <a:pt x="156111" y="32241"/>
                      </a:lnTo>
                      <a:lnTo>
                        <a:pt x="197557" y="14725"/>
                      </a:lnTo>
                      <a:lnTo>
                        <a:pt x="242005" y="3780"/>
                      </a:lnTo>
                      <a:lnTo>
                        <a:pt x="288861" y="0"/>
                      </a:lnTo>
                      <a:lnTo>
                        <a:pt x="312553" y="957"/>
                      </a:lnTo>
                      <a:lnTo>
                        <a:pt x="358279" y="8394"/>
                      </a:lnTo>
                      <a:lnTo>
                        <a:pt x="401300" y="22699"/>
                      </a:lnTo>
                      <a:lnTo>
                        <a:pt x="441023" y="43276"/>
                      </a:lnTo>
                      <a:lnTo>
                        <a:pt x="476850" y="69531"/>
                      </a:lnTo>
                      <a:lnTo>
                        <a:pt x="508190" y="100869"/>
                      </a:lnTo>
                      <a:lnTo>
                        <a:pt x="534445" y="136696"/>
                      </a:lnTo>
                      <a:lnTo>
                        <a:pt x="555023" y="176416"/>
                      </a:lnTo>
                      <a:lnTo>
                        <a:pt x="569328" y="219435"/>
                      </a:lnTo>
                      <a:lnTo>
                        <a:pt x="576765" y="265158"/>
                      </a:lnTo>
                      <a:lnTo>
                        <a:pt x="577723" y="288848"/>
                      </a:lnTo>
                      <a:lnTo>
                        <a:pt x="576765" y="312540"/>
                      </a:lnTo>
                      <a:lnTo>
                        <a:pt x="569328" y="358266"/>
                      </a:lnTo>
                      <a:lnTo>
                        <a:pt x="555023" y="401288"/>
                      </a:lnTo>
                      <a:lnTo>
                        <a:pt x="534445" y="441010"/>
                      </a:lnTo>
                      <a:lnTo>
                        <a:pt x="508190" y="476838"/>
                      </a:lnTo>
                      <a:lnTo>
                        <a:pt x="476850" y="508177"/>
                      </a:lnTo>
                      <a:lnTo>
                        <a:pt x="441023" y="534433"/>
                      </a:lnTo>
                      <a:lnTo>
                        <a:pt x="401300" y="555010"/>
                      </a:lnTo>
                      <a:lnTo>
                        <a:pt x="358279" y="569315"/>
                      </a:lnTo>
                      <a:lnTo>
                        <a:pt x="312553" y="576752"/>
                      </a:lnTo>
                      <a:lnTo>
                        <a:pt x="288861" y="577710"/>
                      </a:lnTo>
                      <a:lnTo>
                        <a:pt x="265169" y="576752"/>
                      </a:lnTo>
                      <a:lnTo>
                        <a:pt x="219443" y="569315"/>
                      </a:lnTo>
                      <a:lnTo>
                        <a:pt x="176422" y="555010"/>
                      </a:lnTo>
                      <a:lnTo>
                        <a:pt x="136699" y="534433"/>
                      </a:lnTo>
                      <a:lnTo>
                        <a:pt x="100872" y="508177"/>
                      </a:lnTo>
                      <a:lnTo>
                        <a:pt x="69532" y="476838"/>
                      </a:lnTo>
                      <a:lnTo>
                        <a:pt x="43277" y="441010"/>
                      </a:lnTo>
                      <a:lnTo>
                        <a:pt x="22699" y="401288"/>
                      </a:lnTo>
                      <a:lnTo>
                        <a:pt x="8394" y="358266"/>
                      </a:lnTo>
                      <a:lnTo>
                        <a:pt x="957" y="312540"/>
                      </a:lnTo>
                      <a:lnTo>
                        <a:pt x="0" y="288848"/>
                      </a:lnTo>
                      <a:close/>
                    </a:path>
                  </a:pathLst>
                </a:custGeom>
                <a:ln w="3175">
                  <a:solidFill>
                    <a:srgbClr val="6D6E71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457200"/>
                  <a:endParaRPr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198" name="object 19"/>
                <p:cNvSpPr/>
                <p:nvPr userDrawn="1"/>
              </p:nvSpPr>
              <p:spPr>
                <a:xfrm>
                  <a:off x="71585" y="336178"/>
                  <a:ext cx="602477" cy="6024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115" h="666115">
                      <a:moveTo>
                        <a:pt x="332778" y="665556"/>
                      </a:moveTo>
                      <a:lnTo>
                        <a:pt x="665556" y="332778"/>
                      </a:lnTo>
                      <a:lnTo>
                        <a:pt x="332778" y="0"/>
                      </a:lnTo>
                      <a:lnTo>
                        <a:pt x="0" y="332778"/>
                      </a:lnTo>
                      <a:lnTo>
                        <a:pt x="332778" y="665556"/>
                      </a:lnTo>
                    </a:path>
                  </a:pathLst>
                </a:custGeom>
                <a:ln w="3175">
                  <a:solidFill>
                    <a:srgbClr val="6D6E71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457200"/>
                  <a:endParaRPr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199" name="object 20"/>
                <p:cNvSpPr/>
                <p:nvPr userDrawn="1"/>
              </p:nvSpPr>
              <p:spPr>
                <a:xfrm>
                  <a:off x="0" y="114635"/>
                  <a:ext cx="895388" cy="1045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965" h="1155700">
                      <a:moveTo>
                        <a:pt x="0" y="172905"/>
                      </a:moveTo>
                      <a:lnTo>
                        <a:pt x="35956" y="139070"/>
                      </a:lnTo>
                      <a:lnTo>
                        <a:pt x="70735" y="111468"/>
                      </a:lnTo>
                      <a:lnTo>
                        <a:pt x="107610" y="86557"/>
                      </a:lnTo>
                      <a:lnTo>
                        <a:pt x="146432" y="64485"/>
                      </a:lnTo>
                      <a:lnTo>
                        <a:pt x="187052" y="45401"/>
                      </a:lnTo>
                      <a:lnTo>
                        <a:pt x="229322" y="29453"/>
                      </a:lnTo>
                      <a:lnTo>
                        <a:pt x="273093" y="16790"/>
                      </a:lnTo>
                      <a:lnTo>
                        <a:pt x="318216" y="7561"/>
                      </a:lnTo>
                      <a:lnTo>
                        <a:pt x="364543" y="1915"/>
                      </a:lnTo>
                      <a:lnTo>
                        <a:pt x="411924" y="0"/>
                      </a:lnTo>
                      <a:lnTo>
                        <a:pt x="459305" y="1915"/>
                      </a:lnTo>
                      <a:lnTo>
                        <a:pt x="505632" y="7561"/>
                      </a:lnTo>
                      <a:lnTo>
                        <a:pt x="550755" y="16790"/>
                      </a:lnTo>
                      <a:lnTo>
                        <a:pt x="594526" y="29453"/>
                      </a:lnTo>
                      <a:lnTo>
                        <a:pt x="636796" y="45401"/>
                      </a:lnTo>
                      <a:lnTo>
                        <a:pt x="677416" y="64485"/>
                      </a:lnTo>
                      <a:lnTo>
                        <a:pt x="716238" y="86557"/>
                      </a:lnTo>
                      <a:lnTo>
                        <a:pt x="753113" y="111468"/>
                      </a:lnTo>
                      <a:lnTo>
                        <a:pt x="787892" y="139070"/>
                      </a:lnTo>
                      <a:lnTo>
                        <a:pt x="820427" y="169213"/>
                      </a:lnTo>
                      <a:lnTo>
                        <a:pt x="850570" y="201749"/>
                      </a:lnTo>
                      <a:lnTo>
                        <a:pt x="878170" y="236529"/>
                      </a:lnTo>
                      <a:lnTo>
                        <a:pt x="903080" y="273405"/>
                      </a:lnTo>
                      <a:lnTo>
                        <a:pt x="925152" y="312228"/>
                      </a:lnTo>
                      <a:lnTo>
                        <a:pt x="944235" y="352849"/>
                      </a:lnTo>
                      <a:lnTo>
                        <a:pt x="960182" y="395119"/>
                      </a:lnTo>
                      <a:lnTo>
                        <a:pt x="972845" y="438891"/>
                      </a:lnTo>
                      <a:lnTo>
                        <a:pt x="982073" y="484014"/>
                      </a:lnTo>
                      <a:lnTo>
                        <a:pt x="987719" y="530341"/>
                      </a:lnTo>
                      <a:lnTo>
                        <a:pt x="989634" y="577722"/>
                      </a:lnTo>
                      <a:lnTo>
                        <a:pt x="987719" y="625104"/>
                      </a:lnTo>
                      <a:lnTo>
                        <a:pt x="982073" y="671430"/>
                      </a:lnTo>
                      <a:lnTo>
                        <a:pt x="972845" y="716553"/>
                      </a:lnTo>
                      <a:lnTo>
                        <a:pt x="960182" y="760324"/>
                      </a:lnTo>
                      <a:lnTo>
                        <a:pt x="944235" y="802594"/>
                      </a:lnTo>
                      <a:lnTo>
                        <a:pt x="925152" y="843214"/>
                      </a:lnTo>
                      <a:lnTo>
                        <a:pt x="903080" y="882036"/>
                      </a:lnTo>
                      <a:lnTo>
                        <a:pt x="878170" y="918911"/>
                      </a:lnTo>
                      <a:lnTo>
                        <a:pt x="850570" y="953691"/>
                      </a:lnTo>
                      <a:lnTo>
                        <a:pt x="820427" y="986226"/>
                      </a:lnTo>
                      <a:lnTo>
                        <a:pt x="787892" y="1016368"/>
                      </a:lnTo>
                      <a:lnTo>
                        <a:pt x="753113" y="1043969"/>
                      </a:lnTo>
                      <a:lnTo>
                        <a:pt x="716238" y="1068879"/>
                      </a:lnTo>
                      <a:lnTo>
                        <a:pt x="677416" y="1090950"/>
                      </a:lnTo>
                      <a:lnTo>
                        <a:pt x="636796" y="1110034"/>
                      </a:lnTo>
                      <a:lnTo>
                        <a:pt x="594526" y="1125981"/>
                      </a:lnTo>
                      <a:lnTo>
                        <a:pt x="550755" y="1138643"/>
                      </a:lnTo>
                      <a:lnTo>
                        <a:pt x="505632" y="1147872"/>
                      </a:lnTo>
                      <a:lnTo>
                        <a:pt x="459305" y="1153518"/>
                      </a:lnTo>
                      <a:lnTo>
                        <a:pt x="411924" y="1155433"/>
                      </a:lnTo>
                      <a:lnTo>
                        <a:pt x="364543" y="1153518"/>
                      </a:lnTo>
                      <a:lnTo>
                        <a:pt x="318216" y="1147872"/>
                      </a:lnTo>
                      <a:lnTo>
                        <a:pt x="273093" y="1138643"/>
                      </a:lnTo>
                      <a:lnTo>
                        <a:pt x="229322" y="1125981"/>
                      </a:lnTo>
                      <a:lnTo>
                        <a:pt x="187052" y="1110034"/>
                      </a:lnTo>
                      <a:lnTo>
                        <a:pt x="146432" y="1090950"/>
                      </a:lnTo>
                      <a:lnTo>
                        <a:pt x="107610" y="1068879"/>
                      </a:lnTo>
                      <a:lnTo>
                        <a:pt x="70735" y="1043969"/>
                      </a:lnTo>
                      <a:lnTo>
                        <a:pt x="35956" y="1016368"/>
                      </a:lnTo>
                      <a:lnTo>
                        <a:pt x="3421" y="986226"/>
                      </a:lnTo>
                      <a:lnTo>
                        <a:pt x="0" y="982533"/>
                      </a:lnTo>
                    </a:path>
                  </a:pathLst>
                </a:custGeom>
                <a:ln w="3175">
                  <a:solidFill>
                    <a:srgbClr val="6D6E71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457200"/>
                  <a:endParaRPr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200" name="object 21"/>
                <p:cNvSpPr/>
                <p:nvPr userDrawn="1"/>
              </p:nvSpPr>
              <p:spPr>
                <a:xfrm>
                  <a:off x="0" y="336158"/>
                  <a:ext cx="974646" cy="1204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7595" h="1331595">
                      <a:moveTo>
                        <a:pt x="411925" y="1331112"/>
                      </a:moveTo>
                      <a:lnTo>
                        <a:pt x="1077481" y="665556"/>
                      </a:lnTo>
                      <a:lnTo>
                        <a:pt x="411925" y="0"/>
                      </a:lnTo>
                      <a:lnTo>
                        <a:pt x="0" y="411925"/>
                      </a:lnTo>
                    </a:path>
                  </a:pathLst>
                </a:custGeom>
                <a:ln w="3175">
                  <a:solidFill>
                    <a:srgbClr val="6D6E71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457200"/>
                  <a:endParaRPr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201" name="object 22"/>
                <p:cNvSpPr/>
                <p:nvPr userDrawn="1"/>
              </p:nvSpPr>
              <p:spPr>
                <a:xfrm>
                  <a:off x="0" y="1167529"/>
                  <a:ext cx="372743" cy="3727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15" h="412114">
                      <a:moveTo>
                        <a:pt x="0" y="0"/>
                      </a:moveTo>
                      <a:lnTo>
                        <a:pt x="411925" y="411925"/>
                      </a:lnTo>
                    </a:path>
                  </a:pathLst>
                </a:custGeom>
                <a:ln w="3175">
                  <a:solidFill>
                    <a:srgbClr val="6D6E71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457200"/>
                  <a:endParaRPr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202" name="object 23"/>
                <p:cNvSpPr/>
                <p:nvPr userDrawn="1"/>
              </p:nvSpPr>
              <p:spPr>
                <a:xfrm>
                  <a:off x="0" y="0"/>
                  <a:ext cx="1418033" cy="19831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815" h="2192655">
                      <a:moveTo>
                        <a:pt x="920016" y="0"/>
                      </a:moveTo>
                      <a:lnTo>
                        <a:pt x="1020556" y="54899"/>
                      </a:lnTo>
                      <a:lnTo>
                        <a:pt x="1094307" y="104721"/>
                      </a:lnTo>
                      <a:lnTo>
                        <a:pt x="1163867" y="159923"/>
                      </a:lnTo>
                      <a:lnTo>
                        <a:pt x="1228939" y="220208"/>
                      </a:lnTo>
                      <a:lnTo>
                        <a:pt x="1289224" y="285279"/>
                      </a:lnTo>
                      <a:lnTo>
                        <a:pt x="1344426" y="354839"/>
                      </a:lnTo>
                      <a:lnTo>
                        <a:pt x="1394247" y="428590"/>
                      </a:lnTo>
                      <a:lnTo>
                        <a:pt x="1438390" y="506235"/>
                      </a:lnTo>
                      <a:lnTo>
                        <a:pt x="1476558" y="587476"/>
                      </a:lnTo>
                      <a:lnTo>
                        <a:pt x="1508453" y="672016"/>
                      </a:lnTo>
                      <a:lnTo>
                        <a:pt x="1533778" y="759558"/>
                      </a:lnTo>
                      <a:lnTo>
                        <a:pt x="1552236" y="849805"/>
                      </a:lnTo>
                      <a:lnTo>
                        <a:pt x="1563528" y="942458"/>
                      </a:lnTo>
                      <a:lnTo>
                        <a:pt x="1567359" y="1037221"/>
                      </a:lnTo>
                      <a:lnTo>
                        <a:pt x="1563528" y="1131984"/>
                      </a:lnTo>
                      <a:lnTo>
                        <a:pt x="1552236" y="1224637"/>
                      </a:lnTo>
                      <a:lnTo>
                        <a:pt x="1533778" y="1314884"/>
                      </a:lnTo>
                      <a:lnTo>
                        <a:pt x="1508453" y="1402426"/>
                      </a:lnTo>
                      <a:lnTo>
                        <a:pt x="1476558" y="1486966"/>
                      </a:lnTo>
                      <a:lnTo>
                        <a:pt x="1438390" y="1568208"/>
                      </a:lnTo>
                      <a:lnTo>
                        <a:pt x="1394247" y="1645852"/>
                      </a:lnTo>
                      <a:lnTo>
                        <a:pt x="1344426" y="1719603"/>
                      </a:lnTo>
                      <a:lnTo>
                        <a:pt x="1289224" y="1789163"/>
                      </a:lnTo>
                      <a:lnTo>
                        <a:pt x="1228939" y="1854234"/>
                      </a:lnTo>
                      <a:lnTo>
                        <a:pt x="1163867" y="1914520"/>
                      </a:lnTo>
                      <a:lnTo>
                        <a:pt x="1094307" y="1969722"/>
                      </a:lnTo>
                      <a:lnTo>
                        <a:pt x="1020556" y="2019543"/>
                      </a:lnTo>
                      <a:lnTo>
                        <a:pt x="942912" y="2063686"/>
                      </a:lnTo>
                      <a:lnTo>
                        <a:pt x="861670" y="2101854"/>
                      </a:lnTo>
                      <a:lnTo>
                        <a:pt x="777130" y="2133749"/>
                      </a:lnTo>
                      <a:lnTo>
                        <a:pt x="689588" y="2159074"/>
                      </a:lnTo>
                      <a:lnTo>
                        <a:pt x="599342" y="2177532"/>
                      </a:lnTo>
                      <a:lnTo>
                        <a:pt x="506688" y="2188824"/>
                      </a:lnTo>
                      <a:lnTo>
                        <a:pt x="411925" y="2192654"/>
                      </a:lnTo>
                      <a:lnTo>
                        <a:pt x="317162" y="2188824"/>
                      </a:lnTo>
                      <a:lnTo>
                        <a:pt x="224509" y="2177532"/>
                      </a:lnTo>
                      <a:lnTo>
                        <a:pt x="134263" y="2159074"/>
                      </a:lnTo>
                      <a:lnTo>
                        <a:pt x="46721" y="2133749"/>
                      </a:lnTo>
                      <a:lnTo>
                        <a:pt x="0" y="2116123"/>
                      </a:lnTo>
                    </a:path>
                  </a:pathLst>
                </a:custGeom>
                <a:ln w="3175">
                  <a:solidFill>
                    <a:srgbClr val="6D6E71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457200"/>
                  <a:endParaRPr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203" name="object 24"/>
                <p:cNvSpPr/>
                <p:nvPr userDrawn="1"/>
              </p:nvSpPr>
              <p:spPr>
                <a:xfrm>
                  <a:off x="0" y="336172"/>
                  <a:ext cx="1576549" cy="2408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3075" h="2662555">
                      <a:moveTo>
                        <a:pt x="411933" y="2662224"/>
                      </a:moveTo>
                      <a:lnTo>
                        <a:pt x="1743045" y="1331112"/>
                      </a:lnTo>
                      <a:lnTo>
                        <a:pt x="411933" y="0"/>
                      </a:lnTo>
                      <a:lnTo>
                        <a:pt x="0" y="411933"/>
                      </a:lnTo>
                    </a:path>
                  </a:pathLst>
                </a:custGeom>
                <a:ln w="3175">
                  <a:solidFill>
                    <a:srgbClr val="6D6E71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457200"/>
                  <a:endParaRPr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204" name="object 25"/>
                <p:cNvSpPr/>
                <p:nvPr userDrawn="1"/>
              </p:nvSpPr>
              <p:spPr>
                <a:xfrm>
                  <a:off x="0" y="2371480"/>
                  <a:ext cx="372743" cy="3727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15" h="412114">
                      <a:moveTo>
                        <a:pt x="0" y="0"/>
                      </a:moveTo>
                      <a:lnTo>
                        <a:pt x="411933" y="411933"/>
                      </a:lnTo>
                    </a:path>
                  </a:pathLst>
                </a:custGeom>
                <a:ln w="3175">
                  <a:solidFill>
                    <a:srgbClr val="6D6E71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457200"/>
                  <a:endParaRPr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205" name="object 26"/>
                <p:cNvSpPr/>
                <p:nvPr userDrawn="1"/>
              </p:nvSpPr>
              <p:spPr>
                <a:xfrm>
                  <a:off x="0" y="0"/>
                  <a:ext cx="2462747" cy="3630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2880" h="4013835">
                      <a:moveTo>
                        <a:pt x="1971743" y="0"/>
                      </a:moveTo>
                      <a:lnTo>
                        <a:pt x="2045964" y="68761"/>
                      </a:lnTo>
                      <a:lnTo>
                        <a:pt x="2166534" y="198903"/>
                      </a:lnTo>
                      <a:lnTo>
                        <a:pt x="2276938" y="338023"/>
                      </a:lnTo>
                      <a:lnTo>
                        <a:pt x="2376580" y="485525"/>
                      </a:lnTo>
                      <a:lnTo>
                        <a:pt x="2464866" y="640814"/>
                      </a:lnTo>
                      <a:lnTo>
                        <a:pt x="2541201" y="803297"/>
                      </a:lnTo>
                      <a:lnTo>
                        <a:pt x="2604990" y="972378"/>
                      </a:lnTo>
                      <a:lnTo>
                        <a:pt x="2655640" y="1147463"/>
                      </a:lnTo>
                      <a:lnTo>
                        <a:pt x="2692554" y="1327957"/>
                      </a:lnTo>
                      <a:lnTo>
                        <a:pt x="2715139" y="1513265"/>
                      </a:lnTo>
                      <a:lnTo>
                        <a:pt x="2722799" y="1702793"/>
                      </a:lnTo>
                      <a:lnTo>
                        <a:pt x="2715139" y="1892319"/>
                      </a:lnTo>
                      <a:lnTo>
                        <a:pt x="2692554" y="2077625"/>
                      </a:lnTo>
                      <a:lnTo>
                        <a:pt x="2655640" y="2258118"/>
                      </a:lnTo>
                      <a:lnTo>
                        <a:pt x="2604990" y="2433202"/>
                      </a:lnTo>
                      <a:lnTo>
                        <a:pt x="2541201" y="2602283"/>
                      </a:lnTo>
                      <a:lnTo>
                        <a:pt x="2464866" y="2764765"/>
                      </a:lnTo>
                      <a:lnTo>
                        <a:pt x="2376580" y="2920055"/>
                      </a:lnTo>
                      <a:lnTo>
                        <a:pt x="2276938" y="3067557"/>
                      </a:lnTo>
                      <a:lnTo>
                        <a:pt x="2166534" y="3206677"/>
                      </a:lnTo>
                      <a:lnTo>
                        <a:pt x="2045964" y="3336819"/>
                      </a:lnTo>
                      <a:lnTo>
                        <a:pt x="1915822" y="3457390"/>
                      </a:lnTo>
                      <a:lnTo>
                        <a:pt x="1776703" y="3567794"/>
                      </a:lnTo>
                      <a:lnTo>
                        <a:pt x="1629201" y="3667436"/>
                      </a:lnTo>
                      <a:lnTo>
                        <a:pt x="1473911" y="3755723"/>
                      </a:lnTo>
                      <a:lnTo>
                        <a:pt x="1311428" y="3832059"/>
                      </a:lnTo>
                      <a:lnTo>
                        <a:pt x="1142347" y="3895849"/>
                      </a:lnTo>
                      <a:lnTo>
                        <a:pt x="967262" y="3946499"/>
                      </a:lnTo>
                      <a:lnTo>
                        <a:pt x="786769" y="3983414"/>
                      </a:lnTo>
                      <a:lnTo>
                        <a:pt x="601461" y="4005999"/>
                      </a:lnTo>
                      <a:lnTo>
                        <a:pt x="411933" y="4013659"/>
                      </a:lnTo>
                      <a:lnTo>
                        <a:pt x="222405" y="4005999"/>
                      </a:lnTo>
                      <a:lnTo>
                        <a:pt x="37097" y="3983414"/>
                      </a:lnTo>
                      <a:lnTo>
                        <a:pt x="0" y="3975826"/>
                      </a:lnTo>
                    </a:path>
                  </a:pathLst>
                </a:custGeom>
                <a:ln w="3175">
                  <a:solidFill>
                    <a:srgbClr val="6D6E71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457200"/>
                  <a:endParaRPr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cxnSp>
              <p:nvCxnSpPr>
                <p:cNvPr id="208" name="Connecteur droit 207"/>
                <p:cNvCxnSpPr/>
                <p:nvPr userDrawn="1"/>
              </p:nvCxnSpPr>
              <p:spPr>
                <a:xfrm flipV="1">
                  <a:off x="0" y="0"/>
                  <a:ext cx="1941252" cy="190392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1860AE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210" name="Connecteur droit 209"/>
                <p:cNvCxnSpPr/>
                <p:nvPr userDrawn="1"/>
              </p:nvCxnSpPr>
              <p:spPr>
                <a:xfrm>
                  <a:off x="0" y="4936407"/>
                  <a:ext cx="1872331" cy="190392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1860AE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pic>
            <p:nvPicPr>
              <p:cNvPr id="102" name="Image 101"/>
              <p:cNvPicPr>
                <a:picLocks noChangeAspect="1"/>
              </p:cNvPicPr>
              <p:nvPr userDrawn="1"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15872" y="324358"/>
                <a:ext cx="129600" cy="129600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7998" y="3185928"/>
            <a:ext cx="5220000" cy="498598"/>
          </a:xfrm>
        </p:spPr>
        <p:txBody>
          <a:bodyPr anchor="ctr">
            <a:spAutoFit/>
          </a:bodyPr>
          <a:lstStyle>
            <a:lvl1pPr algn="l"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Ajouter un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8000" y="4238936"/>
            <a:ext cx="5637399" cy="1346650"/>
          </a:xfrm>
        </p:spPr>
        <p:txBody>
          <a:bodyPr/>
          <a:lstStyle>
            <a:lvl1pPr marL="0" indent="0" algn="l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Ajouter un sous-titre éventuel</a:t>
            </a:r>
            <a:endParaRPr lang="en-US" dirty="0"/>
          </a:p>
        </p:txBody>
      </p:sp>
      <p:pic>
        <p:nvPicPr>
          <p:cNvPr id="71" name="Image 7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548" y="4973418"/>
            <a:ext cx="1117160" cy="165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 sans arrière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7111092" y="2808514"/>
            <a:ext cx="2794907" cy="4049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486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1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114004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7" y="2169974"/>
            <a:ext cx="6438220" cy="4146034"/>
          </a:xfrm>
        </p:spPr>
        <p:txBody>
          <a:bodyPr lIns="108000" tIns="108000" rIns="3600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2980-1902-427B-948F-D22D6C02AB1F}" type="datetime1">
              <a:rPr lang="fr-FR" smtClean="0"/>
              <a:t>27/02/2020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CI-SanarSoft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5A5C-8A70-47DD-BA23-399FC7B1733F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681038" y="1505176"/>
            <a:ext cx="8543925" cy="332399"/>
          </a:xfrm>
        </p:spPr>
        <p:txBody>
          <a:bodyPr lIns="0" tIns="0" rIns="0" bIns="0">
            <a:sp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 b="1" i="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fr-FR" dirty="0"/>
              <a:t>Cliquez pour ajouter un message ou sous-titre</a:t>
            </a:r>
          </a:p>
        </p:txBody>
      </p:sp>
    </p:spTree>
    <p:extLst>
      <p:ext uri="{BB962C8B-B14F-4D97-AF65-F5344CB8AC3E}">
        <p14:creationId xmlns:p14="http://schemas.microsoft.com/office/powerpoint/2010/main" val="2362025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2160000"/>
            <a:ext cx="4210050" cy="4196352"/>
          </a:xfrm>
        </p:spPr>
        <p:txBody>
          <a:bodyPr>
            <a:normAutofit/>
          </a:bodyPr>
          <a:lstStyle>
            <a:lvl1pPr>
              <a:defRPr sz="1800"/>
            </a:lvl1pPr>
            <a:lvl2pPr marL="538163" indent="-228600">
              <a:tabLst/>
              <a:defRPr sz="1600"/>
            </a:lvl2pPr>
            <a:lvl3pPr marL="719138" indent="-180975">
              <a:defRPr sz="1400"/>
            </a:lvl3pPr>
            <a:lvl4pPr marL="898525" indent="-179388">
              <a:defRPr sz="1200"/>
            </a:lvl4pPr>
            <a:lvl5pPr marL="1008000" indent="-144000"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2160000"/>
            <a:ext cx="4210050" cy="4196352"/>
          </a:xfrm>
        </p:spPr>
        <p:txBody>
          <a:bodyPr>
            <a:normAutofit/>
          </a:bodyPr>
          <a:lstStyle>
            <a:lvl1pPr>
              <a:defRPr sz="1800"/>
            </a:lvl1pPr>
            <a:lvl2pPr marL="595313" indent="-285750">
              <a:defRPr lang="fr-FR" sz="16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3913" indent="-285750">
              <a:defRPr lang="fr-FR" sz="14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4887" indent="-285750">
              <a:defRPr lang="fr-FR" sz="12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9750" indent="-285750">
              <a:defRPr lang="en-US" sz="12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09B3-D151-4218-8026-46FDC81B9D92}" type="datetime1">
              <a:rPr lang="fr-FR" smtClean="0"/>
              <a:t>27/02/2020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CI-SanarSoft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5A5C-8A70-47DD-BA23-399FC7B1733F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114004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681038" y="1505176"/>
            <a:ext cx="8543925" cy="332399"/>
          </a:xfrm>
        </p:spPr>
        <p:txBody>
          <a:bodyPr lIns="0" tIns="0" rIns="0" bIns="0">
            <a:sp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 b="1" i="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fr-FR" dirty="0"/>
              <a:t>Cliquez pour ajouter un message ou sous-titre</a:t>
            </a:r>
          </a:p>
        </p:txBody>
      </p:sp>
    </p:spTree>
    <p:extLst>
      <p:ext uri="{BB962C8B-B14F-4D97-AF65-F5344CB8AC3E}">
        <p14:creationId xmlns:p14="http://schemas.microsoft.com/office/powerpoint/2010/main" val="2159722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résentation ou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2"/>
          <p:cNvSpPr/>
          <p:nvPr userDrawn="1"/>
        </p:nvSpPr>
        <p:spPr>
          <a:xfrm>
            <a:off x="7118659" y="1694686"/>
            <a:ext cx="2787201" cy="4829651"/>
          </a:xfrm>
          <a:custGeom>
            <a:avLst/>
            <a:gdLst/>
            <a:ahLst/>
            <a:cxnLst/>
            <a:rect l="l" t="t" r="r" b="b"/>
            <a:pathLst>
              <a:path w="3072765" h="5324475">
                <a:moveTo>
                  <a:pt x="2662224" y="0"/>
                </a:moveTo>
                <a:lnTo>
                  <a:pt x="0" y="2662224"/>
                </a:lnTo>
                <a:lnTo>
                  <a:pt x="2662224" y="5324462"/>
                </a:lnTo>
                <a:lnTo>
                  <a:pt x="3072346" y="4914338"/>
                </a:lnTo>
              </a:path>
            </a:pathLst>
          </a:custGeom>
          <a:ln w="3175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3"/>
          <p:cNvSpPr/>
          <p:nvPr userDrawn="1"/>
        </p:nvSpPr>
        <p:spPr>
          <a:xfrm>
            <a:off x="9533473" y="1694686"/>
            <a:ext cx="372087" cy="372087"/>
          </a:xfrm>
          <a:custGeom>
            <a:avLst/>
            <a:gdLst/>
            <a:ahLst/>
            <a:cxnLst/>
            <a:rect l="l" t="t" r="r" b="b"/>
            <a:pathLst>
              <a:path w="410209" h="410210">
                <a:moveTo>
                  <a:pt x="410122" y="410122"/>
                </a:moveTo>
                <a:lnTo>
                  <a:pt x="0" y="0"/>
                </a:lnTo>
              </a:path>
            </a:pathLst>
          </a:custGeom>
          <a:ln w="3175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4"/>
          <p:cNvSpPr/>
          <p:nvPr userDrawn="1"/>
        </p:nvSpPr>
        <p:spPr>
          <a:xfrm>
            <a:off x="5341256" y="0"/>
            <a:ext cx="3376436" cy="6857700"/>
          </a:xfrm>
          <a:custGeom>
            <a:avLst/>
            <a:gdLst/>
            <a:ahLst/>
            <a:cxnLst/>
            <a:rect l="l" t="t" r="r" b="b"/>
            <a:pathLst>
              <a:path w="3722370" h="7560309">
                <a:moveTo>
                  <a:pt x="1132672" y="7560056"/>
                </a:moveTo>
                <a:lnTo>
                  <a:pt x="891727" y="7260080"/>
                </a:lnTo>
                <a:lnTo>
                  <a:pt x="692442" y="6965076"/>
                </a:lnTo>
                <a:lnTo>
                  <a:pt x="515870" y="6654497"/>
                </a:lnTo>
                <a:lnTo>
                  <a:pt x="363199" y="6329532"/>
                </a:lnTo>
                <a:lnTo>
                  <a:pt x="235619" y="5991369"/>
                </a:lnTo>
                <a:lnTo>
                  <a:pt x="134320" y="5641200"/>
                </a:lnTo>
                <a:lnTo>
                  <a:pt x="60490" y="5280212"/>
                </a:lnTo>
                <a:lnTo>
                  <a:pt x="15320" y="4909596"/>
                </a:lnTo>
                <a:lnTo>
                  <a:pt x="0" y="4530541"/>
                </a:lnTo>
                <a:lnTo>
                  <a:pt x="15320" y="4151487"/>
                </a:lnTo>
                <a:lnTo>
                  <a:pt x="60490" y="3780872"/>
                </a:lnTo>
                <a:lnTo>
                  <a:pt x="134320" y="3419886"/>
                </a:lnTo>
                <a:lnTo>
                  <a:pt x="235619" y="3069717"/>
                </a:lnTo>
                <a:lnTo>
                  <a:pt x="363199" y="2731555"/>
                </a:lnTo>
                <a:lnTo>
                  <a:pt x="515870" y="2406589"/>
                </a:lnTo>
                <a:lnTo>
                  <a:pt x="692442" y="2096010"/>
                </a:lnTo>
                <a:lnTo>
                  <a:pt x="891727" y="1801006"/>
                </a:lnTo>
                <a:lnTo>
                  <a:pt x="1112534" y="1522767"/>
                </a:lnTo>
                <a:lnTo>
                  <a:pt x="1353675" y="1262483"/>
                </a:lnTo>
                <a:lnTo>
                  <a:pt x="1613960" y="1021342"/>
                </a:lnTo>
                <a:lnTo>
                  <a:pt x="1892199" y="800535"/>
                </a:lnTo>
                <a:lnTo>
                  <a:pt x="2187202" y="601250"/>
                </a:lnTo>
                <a:lnTo>
                  <a:pt x="2497782" y="424677"/>
                </a:lnTo>
                <a:lnTo>
                  <a:pt x="2822747" y="272006"/>
                </a:lnTo>
                <a:lnTo>
                  <a:pt x="3160909" y="144427"/>
                </a:lnTo>
                <a:lnTo>
                  <a:pt x="3511078" y="43127"/>
                </a:lnTo>
                <a:lnTo>
                  <a:pt x="3721950" y="0"/>
                </a:lnTo>
              </a:path>
            </a:pathLst>
          </a:custGeom>
          <a:ln w="3175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re 5"/>
          <p:cNvSpPr>
            <a:spLocks noGrp="1"/>
          </p:cNvSpPr>
          <p:nvPr>
            <p:ph type="title" hasCustomPrompt="1"/>
          </p:nvPr>
        </p:nvSpPr>
        <p:spPr>
          <a:xfrm>
            <a:off x="1296001" y="2874852"/>
            <a:ext cx="4281015" cy="553998"/>
          </a:xfrm>
        </p:spPr>
        <p:txBody>
          <a:bodyPr wrap="square" anchor="t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2554962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 dirty="0"/>
              <a:t>Cliquez pour ajouter un titre au sommaire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0D02-DCC3-49D3-86B5-65A4CDC2F2AE}" type="datetime1">
              <a:rPr lang="fr-FR" smtClean="0"/>
              <a:t>27/02/2020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CI-SanarSoft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5A5C-8A70-47DD-BA23-399FC7B1733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1355271" y="1927225"/>
            <a:ext cx="5747204" cy="4211638"/>
          </a:xfrm>
        </p:spPr>
        <p:txBody>
          <a:bodyPr anchor="ctr">
            <a:normAutofit/>
          </a:bodyPr>
          <a:lstStyle>
            <a:lvl1pPr>
              <a:spcBef>
                <a:spcPts val="1800"/>
              </a:spcBef>
              <a:defRPr sz="2800" b="1"/>
            </a:lvl1pPr>
            <a:lvl2pPr>
              <a:defRPr sz="2400"/>
            </a:lvl2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Ajouter un plan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  <a:p>
            <a:pPr lvl="4"/>
            <a:r>
              <a:rPr lang="fr-FR" dirty="0"/>
              <a:t>Niveau 5</a:t>
            </a:r>
          </a:p>
        </p:txBody>
      </p:sp>
      <p:sp>
        <p:nvSpPr>
          <p:cNvPr id="8" name="object 12"/>
          <p:cNvSpPr/>
          <p:nvPr userDrawn="1"/>
        </p:nvSpPr>
        <p:spPr>
          <a:xfrm>
            <a:off x="7118659" y="1694686"/>
            <a:ext cx="2787201" cy="4829651"/>
          </a:xfrm>
          <a:custGeom>
            <a:avLst/>
            <a:gdLst/>
            <a:ahLst/>
            <a:cxnLst/>
            <a:rect l="l" t="t" r="r" b="b"/>
            <a:pathLst>
              <a:path w="3072765" h="5324475">
                <a:moveTo>
                  <a:pt x="2662224" y="0"/>
                </a:moveTo>
                <a:lnTo>
                  <a:pt x="0" y="2662224"/>
                </a:lnTo>
                <a:lnTo>
                  <a:pt x="2662224" y="5324462"/>
                </a:lnTo>
                <a:lnTo>
                  <a:pt x="3072346" y="4914338"/>
                </a:lnTo>
              </a:path>
            </a:pathLst>
          </a:custGeom>
          <a:ln w="3175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3"/>
          <p:cNvSpPr/>
          <p:nvPr userDrawn="1"/>
        </p:nvSpPr>
        <p:spPr>
          <a:xfrm>
            <a:off x="9533473" y="1694686"/>
            <a:ext cx="372087" cy="372087"/>
          </a:xfrm>
          <a:custGeom>
            <a:avLst/>
            <a:gdLst/>
            <a:ahLst/>
            <a:cxnLst/>
            <a:rect l="l" t="t" r="r" b="b"/>
            <a:pathLst>
              <a:path w="410209" h="410210">
                <a:moveTo>
                  <a:pt x="410122" y="410122"/>
                </a:moveTo>
                <a:lnTo>
                  <a:pt x="0" y="0"/>
                </a:lnTo>
              </a:path>
            </a:pathLst>
          </a:custGeom>
          <a:ln w="3175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4"/>
          <p:cNvSpPr/>
          <p:nvPr userDrawn="1"/>
        </p:nvSpPr>
        <p:spPr>
          <a:xfrm>
            <a:off x="5341256" y="0"/>
            <a:ext cx="3376436" cy="6857700"/>
          </a:xfrm>
          <a:custGeom>
            <a:avLst/>
            <a:gdLst/>
            <a:ahLst/>
            <a:cxnLst/>
            <a:rect l="l" t="t" r="r" b="b"/>
            <a:pathLst>
              <a:path w="3722370" h="7560309">
                <a:moveTo>
                  <a:pt x="1132672" y="7560056"/>
                </a:moveTo>
                <a:lnTo>
                  <a:pt x="891727" y="7260080"/>
                </a:lnTo>
                <a:lnTo>
                  <a:pt x="692442" y="6965076"/>
                </a:lnTo>
                <a:lnTo>
                  <a:pt x="515870" y="6654497"/>
                </a:lnTo>
                <a:lnTo>
                  <a:pt x="363199" y="6329532"/>
                </a:lnTo>
                <a:lnTo>
                  <a:pt x="235619" y="5991369"/>
                </a:lnTo>
                <a:lnTo>
                  <a:pt x="134320" y="5641200"/>
                </a:lnTo>
                <a:lnTo>
                  <a:pt x="60490" y="5280212"/>
                </a:lnTo>
                <a:lnTo>
                  <a:pt x="15320" y="4909596"/>
                </a:lnTo>
                <a:lnTo>
                  <a:pt x="0" y="4530541"/>
                </a:lnTo>
                <a:lnTo>
                  <a:pt x="15320" y="4151487"/>
                </a:lnTo>
                <a:lnTo>
                  <a:pt x="60490" y="3780872"/>
                </a:lnTo>
                <a:lnTo>
                  <a:pt x="134320" y="3419886"/>
                </a:lnTo>
                <a:lnTo>
                  <a:pt x="235619" y="3069717"/>
                </a:lnTo>
                <a:lnTo>
                  <a:pt x="363199" y="2731555"/>
                </a:lnTo>
                <a:lnTo>
                  <a:pt x="515870" y="2406589"/>
                </a:lnTo>
                <a:lnTo>
                  <a:pt x="692442" y="2096010"/>
                </a:lnTo>
                <a:lnTo>
                  <a:pt x="891727" y="1801006"/>
                </a:lnTo>
                <a:lnTo>
                  <a:pt x="1112534" y="1522767"/>
                </a:lnTo>
                <a:lnTo>
                  <a:pt x="1353675" y="1262483"/>
                </a:lnTo>
                <a:lnTo>
                  <a:pt x="1613960" y="1021342"/>
                </a:lnTo>
                <a:lnTo>
                  <a:pt x="1892199" y="800535"/>
                </a:lnTo>
                <a:lnTo>
                  <a:pt x="2187202" y="601250"/>
                </a:lnTo>
                <a:lnTo>
                  <a:pt x="2497782" y="424677"/>
                </a:lnTo>
                <a:lnTo>
                  <a:pt x="2822747" y="272006"/>
                </a:lnTo>
                <a:lnTo>
                  <a:pt x="3160909" y="144427"/>
                </a:lnTo>
                <a:lnTo>
                  <a:pt x="3511078" y="43127"/>
                </a:lnTo>
                <a:lnTo>
                  <a:pt x="3721950" y="0"/>
                </a:lnTo>
              </a:path>
            </a:pathLst>
          </a:custGeom>
          <a:ln w="3175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1425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5879" y="1709740"/>
            <a:ext cx="8543925" cy="1286553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dirty="0"/>
              <a:t>Ajouter un titre de section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1794" y="3224893"/>
            <a:ext cx="7037613" cy="286475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F51D9-7B3B-4EB0-A759-5096B7308F4E}" type="datetime1">
              <a:rPr lang="fr-FR" smtClean="0"/>
              <a:t>27/02/2020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CI-SanarSoft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5A5C-8A70-47DD-BA23-399FC7B173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48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1 contenu (petite polic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114004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D053-32A2-4FF3-8F15-2681E3391390}" type="datetime1">
              <a:rPr lang="fr-FR" smtClean="0"/>
              <a:t>27/02/2020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CI-SanarSoft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5A5C-8A70-47DD-BA23-399FC7B1733F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681038" y="1505176"/>
            <a:ext cx="8543925" cy="332399"/>
          </a:xfrm>
        </p:spPr>
        <p:txBody>
          <a:bodyPr lIns="0" tIns="0" rIns="0" bIns="0">
            <a:sp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 b="1" i="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fr-FR" dirty="0"/>
              <a:t>Cliquez pour ajouter un message ou sous-titre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81037" y="2160000"/>
            <a:ext cx="8543925" cy="4196352"/>
          </a:xfrm>
        </p:spPr>
        <p:txBody>
          <a:bodyPr>
            <a:normAutofit/>
          </a:bodyPr>
          <a:lstStyle>
            <a:lvl1pPr>
              <a:defRPr sz="1800"/>
            </a:lvl1pPr>
            <a:lvl2pPr marL="538163" indent="-228600">
              <a:tabLst/>
              <a:defRPr sz="1600"/>
            </a:lvl2pPr>
            <a:lvl3pPr marL="719138" indent="-180975">
              <a:defRPr sz="1400"/>
            </a:lvl3pPr>
            <a:lvl4pPr marL="898525" indent="-179388">
              <a:defRPr sz="1200"/>
            </a:lvl4pPr>
            <a:lvl5pPr marL="1008000" indent="-144000"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7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49FF-B053-45CA-BC6F-6BFA49D24BE7}" type="datetime1">
              <a:rPr lang="fr-FR" smtClean="0"/>
              <a:t>27/02/2020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CI-SanarSoft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5A5C-8A70-47DD-BA23-399FC7B1733F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114004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681038" y="1505176"/>
            <a:ext cx="8543925" cy="332399"/>
          </a:xfrm>
        </p:spPr>
        <p:txBody>
          <a:bodyPr lIns="0" tIns="0" rIns="0" bIns="0">
            <a:sp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 b="1" i="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fr-FR" dirty="0"/>
              <a:t>Cliquez pour ajouter un message ou sous-titre</a:t>
            </a:r>
          </a:p>
        </p:txBody>
      </p:sp>
    </p:spTree>
    <p:extLst>
      <p:ext uri="{BB962C8B-B14F-4D97-AF65-F5344CB8AC3E}">
        <p14:creationId xmlns:p14="http://schemas.microsoft.com/office/powerpoint/2010/main" val="4160845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 avec arrière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611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108000" tIns="108000" rIns="36000" bIns="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7" y="6356352"/>
            <a:ext cx="97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56B55-381E-46CF-A728-822C35438A28}" type="datetime1">
              <a:rPr lang="fr-FR" smtClean="0"/>
              <a:t>27/02/2020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1564" y="6356352"/>
            <a:ext cx="6822721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projet CI-SanarSoft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94957" y="6356352"/>
            <a:ext cx="46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E5A5C-8A70-47DD-BA23-399FC7B1733F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9" name="Groupe 18"/>
          <p:cNvGrpSpPr/>
          <p:nvPr userDrawn="1"/>
        </p:nvGrpSpPr>
        <p:grpSpPr>
          <a:xfrm>
            <a:off x="7437366" y="3220802"/>
            <a:ext cx="2468634" cy="3637198"/>
            <a:chOff x="7437366" y="3220802"/>
            <a:chExt cx="2468634" cy="3637198"/>
          </a:xfrm>
        </p:grpSpPr>
        <p:sp>
          <p:nvSpPr>
            <p:cNvPr id="20" name="object 2"/>
            <p:cNvSpPr/>
            <p:nvPr/>
          </p:nvSpPr>
          <p:spPr>
            <a:xfrm>
              <a:off x="9382568" y="6222477"/>
              <a:ext cx="302393" cy="302393"/>
            </a:xfrm>
            <a:custGeom>
              <a:avLst/>
              <a:gdLst/>
              <a:ahLst/>
              <a:cxnLst/>
              <a:rect l="l" t="t" r="r" b="b"/>
              <a:pathLst>
                <a:path w="333375" h="333375">
                  <a:moveTo>
                    <a:pt x="166395" y="0"/>
                  </a:moveTo>
                  <a:lnTo>
                    <a:pt x="0" y="166395"/>
                  </a:lnTo>
                  <a:lnTo>
                    <a:pt x="166395" y="332778"/>
                  </a:lnTo>
                  <a:lnTo>
                    <a:pt x="332790" y="166395"/>
                  </a:lnTo>
                  <a:lnTo>
                    <a:pt x="166395" y="0"/>
                  </a:lnTo>
                  <a:close/>
                </a:path>
              </a:pathLst>
            </a:custGeom>
            <a:ln w="3175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3"/>
            <p:cNvSpPr/>
            <p:nvPr/>
          </p:nvSpPr>
          <p:spPr>
            <a:xfrm>
              <a:off x="9271484" y="6111392"/>
              <a:ext cx="524148" cy="524148"/>
            </a:xfrm>
            <a:custGeom>
              <a:avLst/>
              <a:gdLst/>
              <a:ahLst/>
              <a:cxnLst/>
              <a:rect l="l" t="t" r="r" b="b"/>
              <a:pathLst>
                <a:path w="577850" h="577850">
                  <a:moveTo>
                    <a:pt x="577723" y="288861"/>
                  </a:moveTo>
                  <a:lnTo>
                    <a:pt x="573942" y="335713"/>
                  </a:lnTo>
                  <a:lnTo>
                    <a:pt x="562996" y="380159"/>
                  </a:lnTo>
                  <a:lnTo>
                    <a:pt x="545481" y="421603"/>
                  </a:lnTo>
                  <a:lnTo>
                    <a:pt x="521990" y="459450"/>
                  </a:lnTo>
                  <a:lnTo>
                    <a:pt x="493118" y="493107"/>
                  </a:lnTo>
                  <a:lnTo>
                    <a:pt x="459460" y="521978"/>
                  </a:lnTo>
                  <a:lnTo>
                    <a:pt x="421611" y="545469"/>
                  </a:lnTo>
                  <a:lnTo>
                    <a:pt x="380165" y="562984"/>
                  </a:lnTo>
                  <a:lnTo>
                    <a:pt x="335717" y="573929"/>
                  </a:lnTo>
                  <a:lnTo>
                    <a:pt x="288861" y="577710"/>
                  </a:lnTo>
                  <a:lnTo>
                    <a:pt x="265169" y="576752"/>
                  </a:lnTo>
                  <a:lnTo>
                    <a:pt x="219443" y="569315"/>
                  </a:lnTo>
                  <a:lnTo>
                    <a:pt x="176422" y="555010"/>
                  </a:lnTo>
                  <a:lnTo>
                    <a:pt x="136699" y="534433"/>
                  </a:lnTo>
                  <a:lnTo>
                    <a:pt x="100872" y="508178"/>
                  </a:lnTo>
                  <a:lnTo>
                    <a:pt x="69532" y="476840"/>
                  </a:lnTo>
                  <a:lnTo>
                    <a:pt x="43277" y="441013"/>
                  </a:lnTo>
                  <a:lnTo>
                    <a:pt x="22699" y="401293"/>
                  </a:lnTo>
                  <a:lnTo>
                    <a:pt x="8394" y="358274"/>
                  </a:lnTo>
                  <a:lnTo>
                    <a:pt x="957" y="312551"/>
                  </a:lnTo>
                  <a:lnTo>
                    <a:pt x="0" y="288861"/>
                  </a:lnTo>
                  <a:lnTo>
                    <a:pt x="957" y="265169"/>
                  </a:lnTo>
                  <a:lnTo>
                    <a:pt x="8394" y="219443"/>
                  </a:lnTo>
                  <a:lnTo>
                    <a:pt x="22699" y="176422"/>
                  </a:lnTo>
                  <a:lnTo>
                    <a:pt x="43277" y="136699"/>
                  </a:lnTo>
                  <a:lnTo>
                    <a:pt x="69532" y="100872"/>
                  </a:lnTo>
                  <a:lnTo>
                    <a:pt x="100872" y="69532"/>
                  </a:lnTo>
                  <a:lnTo>
                    <a:pt x="136699" y="43277"/>
                  </a:lnTo>
                  <a:lnTo>
                    <a:pt x="176422" y="22699"/>
                  </a:lnTo>
                  <a:lnTo>
                    <a:pt x="219443" y="8394"/>
                  </a:lnTo>
                  <a:lnTo>
                    <a:pt x="265169" y="957"/>
                  </a:lnTo>
                  <a:lnTo>
                    <a:pt x="288861" y="0"/>
                  </a:lnTo>
                  <a:lnTo>
                    <a:pt x="312553" y="957"/>
                  </a:lnTo>
                  <a:lnTo>
                    <a:pt x="358279" y="8394"/>
                  </a:lnTo>
                  <a:lnTo>
                    <a:pt x="401300" y="22699"/>
                  </a:lnTo>
                  <a:lnTo>
                    <a:pt x="441023" y="43277"/>
                  </a:lnTo>
                  <a:lnTo>
                    <a:pt x="476850" y="69532"/>
                  </a:lnTo>
                  <a:lnTo>
                    <a:pt x="508190" y="100872"/>
                  </a:lnTo>
                  <a:lnTo>
                    <a:pt x="534445" y="136699"/>
                  </a:lnTo>
                  <a:lnTo>
                    <a:pt x="555023" y="176422"/>
                  </a:lnTo>
                  <a:lnTo>
                    <a:pt x="569328" y="219443"/>
                  </a:lnTo>
                  <a:lnTo>
                    <a:pt x="576765" y="265169"/>
                  </a:lnTo>
                  <a:lnTo>
                    <a:pt x="577723" y="288861"/>
                  </a:lnTo>
                  <a:close/>
                </a:path>
              </a:pathLst>
            </a:custGeom>
            <a:ln w="3175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4"/>
            <p:cNvSpPr/>
            <p:nvPr/>
          </p:nvSpPr>
          <p:spPr>
            <a:xfrm>
              <a:off x="9231631" y="5920607"/>
              <a:ext cx="604210" cy="604210"/>
            </a:xfrm>
            <a:custGeom>
              <a:avLst/>
              <a:gdLst/>
              <a:ahLst/>
              <a:cxnLst/>
              <a:rect l="l" t="t" r="r" b="b"/>
              <a:pathLst>
                <a:path w="666115" h="666115">
                  <a:moveTo>
                    <a:pt x="332778" y="0"/>
                  </a:moveTo>
                  <a:lnTo>
                    <a:pt x="0" y="332778"/>
                  </a:lnTo>
                  <a:lnTo>
                    <a:pt x="332778" y="665556"/>
                  </a:lnTo>
                  <a:lnTo>
                    <a:pt x="665556" y="332778"/>
                  </a:lnTo>
                  <a:lnTo>
                    <a:pt x="332778" y="0"/>
                  </a:lnTo>
                </a:path>
              </a:pathLst>
            </a:custGeom>
            <a:ln w="3175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5"/>
            <p:cNvSpPr/>
            <p:nvPr/>
          </p:nvSpPr>
          <p:spPr>
            <a:xfrm>
              <a:off x="9009461" y="5698437"/>
              <a:ext cx="896236" cy="1048296"/>
            </a:xfrm>
            <a:custGeom>
              <a:avLst/>
              <a:gdLst/>
              <a:ahLst/>
              <a:cxnLst/>
              <a:rect l="l" t="t" r="r" b="b"/>
              <a:pathLst>
                <a:path w="988059" h="1155700">
                  <a:moveTo>
                    <a:pt x="987822" y="984490"/>
                  </a:moveTo>
                  <a:lnTo>
                    <a:pt x="953683" y="1016363"/>
                  </a:lnTo>
                  <a:lnTo>
                    <a:pt x="918903" y="1043964"/>
                  </a:lnTo>
                  <a:lnTo>
                    <a:pt x="882027" y="1068875"/>
                  </a:lnTo>
                  <a:lnTo>
                    <a:pt x="843204" y="1090947"/>
                  </a:lnTo>
                  <a:lnTo>
                    <a:pt x="802583" y="1110032"/>
                  </a:lnTo>
                  <a:lnTo>
                    <a:pt x="760313" y="1125980"/>
                  </a:lnTo>
                  <a:lnTo>
                    <a:pt x="716542" y="1138642"/>
                  </a:lnTo>
                  <a:lnTo>
                    <a:pt x="671418" y="1147871"/>
                  </a:lnTo>
                  <a:lnTo>
                    <a:pt x="625091" y="1153518"/>
                  </a:lnTo>
                  <a:lnTo>
                    <a:pt x="577710" y="1155433"/>
                  </a:lnTo>
                  <a:lnTo>
                    <a:pt x="530328" y="1153518"/>
                  </a:lnTo>
                  <a:lnTo>
                    <a:pt x="484002" y="1147871"/>
                  </a:lnTo>
                  <a:lnTo>
                    <a:pt x="438879" y="1138642"/>
                  </a:lnTo>
                  <a:lnTo>
                    <a:pt x="395108" y="1125980"/>
                  </a:lnTo>
                  <a:lnTo>
                    <a:pt x="352838" y="1110032"/>
                  </a:lnTo>
                  <a:lnTo>
                    <a:pt x="312218" y="1090947"/>
                  </a:lnTo>
                  <a:lnTo>
                    <a:pt x="273396" y="1068875"/>
                  </a:lnTo>
                  <a:lnTo>
                    <a:pt x="236521" y="1043964"/>
                  </a:lnTo>
                  <a:lnTo>
                    <a:pt x="201742" y="1016363"/>
                  </a:lnTo>
                  <a:lnTo>
                    <a:pt x="169206" y="986220"/>
                  </a:lnTo>
                  <a:lnTo>
                    <a:pt x="139064" y="953683"/>
                  </a:lnTo>
                  <a:lnTo>
                    <a:pt x="111464" y="918903"/>
                  </a:lnTo>
                  <a:lnTo>
                    <a:pt x="86553" y="882027"/>
                  </a:lnTo>
                  <a:lnTo>
                    <a:pt x="64482" y="843204"/>
                  </a:lnTo>
                  <a:lnTo>
                    <a:pt x="45399" y="802583"/>
                  </a:lnTo>
                  <a:lnTo>
                    <a:pt x="29451" y="760313"/>
                  </a:lnTo>
                  <a:lnTo>
                    <a:pt x="16789" y="716542"/>
                  </a:lnTo>
                  <a:lnTo>
                    <a:pt x="7561" y="671418"/>
                  </a:lnTo>
                  <a:lnTo>
                    <a:pt x="1915" y="625091"/>
                  </a:lnTo>
                  <a:lnTo>
                    <a:pt x="0" y="577710"/>
                  </a:lnTo>
                  <a:lnTo>
                    <a:pt x="1915" y="530328"/>
                  </a:lnTo>
                  <a:lnTo>
                    <a:pt x="7561" y="484002"/>
                  </a:lnTo>
                  <a:lnTo>
                    <a:pt x="16789" y="438879"/>
                  </a:lnTo>
                  <a:lnTo>
                    <a:pt x="29451" y="395108"/>
                  </a:lnTo>
                  <a:lnTo>
                    <a:pt x="45399" y="352838"/>
                  </a:lnTo>
                  <a:lnTo>
                    <a:pt x="64482" y="312218"/>
                  </a:lnTo>
                  <a:lnTo>
                    <a:pt x="86553" y="273396"/>
                  </a:lnTo>
                  <a:lnTo>
                    <a:pt x="111464" y="236521"/>
                  </a:lnTo>
                  <a:lnTo>
                    <a:pt x="139064" y="201742"/>
                  </a:lnTo>
                  <a:lnTo>
                    <a:pt x="169206" y="169206"/>
                  </a:lnTo>
                  <a:lnTo>
                    <a:pt x="201742" y="139064"/>
                  </a:lnTo>
                  <a:lnTo>
                    <a:pt x="236521" y="111464"/>
                  </a:lnTo>
                  <a:lnTo>
                    <a:pt x="273396" y="86553"/>
                  </a:lnTo>
                  <a:lnTo>
                    <a:pt x="312218" y="64482"/>
                  </a:lnTo>
                  <a:lnTo>
                    <a:pt x="352838" y="45399"/>
                  </a:lnTo>
                  <a:lnTo>
                    <a:pt x="395108" y="29451"/>
                  </a:lnTo>
                  <a:lnTo>
                    <a:pt x="438879" y="16789"/>
                  </a:lnTo>
                  <a:lnTo>
                    <a:pt x="484002" y="7561"/>
                  </a:lnTo>
                  <a:lnTo>
                    <a:pt x="530328" y="1915"/>
                  </a:lnTo>
                  <a:lnTo>
                    <a:pt x="577710" y="0"/>
                  </a:lnTo>
                  <a:lnTo>
                    <a:pt x="625091" y="1915"/>
                  </a:lnTo>
                  <a:lnTo>
                    <a:pt x="671418" y="7561"/>
                  </a:lnTo>
                  <a:lnTo>
                    <a:pt x="716542" y="16789"/>
                  </a:lnTo>
                  <a:lnTo>
                    <a:pt x="760313" y="29451"/>
                  </a:lnTo>
                  <a:lnTo>
                    <a:pt x="802583" y="45399"/>
                  </a:lnTo>
                  <a:lnTo>
                    <a:pt x="843204" y="64482"/>
                  </a:lnTo>
                  <a:lnTo>
                    <a:pt x="882027" y="86553"/>
                  </a:lnTo>
                  <a:lnTo>
                    <a:pt x="918903" y="111464"/>
                  </a:lnTo>
                  <a:lnTo>
                    <a:pt x="953683" y="139064"/>
                  </a:lnTo>
                  <a:lnTo>
                    <a:pt x="986220" y="169206"/>
                  </a:lnTo>
                  <a:lnTo>
                    <a:pt x="987822" y="170936"/>
                  </a:lnTo>
                </a:path>
              </a:pathLst>
            </a:custGeom>
            <a:ln w="3175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6"/>
            <p:cNvSpPr/>
            <p:nvPr/>
          </p:nvSpPr>
          <p:spPr>
            <a:xfrm>
              <a:off x="8929778" y="5316924"/>
              <a:ext cx="975722" cy="1207845"/>
            </a:xfrm>
            <a:custGeom>
              <a:avLst/>
              <a:gdLst/>
              <a:ahLst/>
              <a:cxnLst/>
              <a:rect l="l" t="t" r="r" b="b"/>
              <a:pathLst>
                <a:path w="1075690" h="1331595">
                  <a:moveTo>
                    <a:pt x="665556" y="0"/>
                  </a:moveTo>
                  <a:lnTo>
                    <a:pt x="0" y="665556"/>
                  </a:lnTo>
                  <a:lnTo>
                    <a:pt x="665556" y="1331112"/>
                  </a:lnTo>
                  <a:lnTo>
                    <a:pt x="1075669" y="920998"/>
                  </a:lnTo>
                </a:path>
              </a:pathLst>
            </a:custGeom>
            <a:ln w="3175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7"/>
            <p:cNvSpPr/>
            <p:nvPr/>
          </p:nvSpPr>
          <p:spPr>
            <a:xfrm>
              <a:off x="9533482" y="5316924"/>
              <a:ext cx="372087" cy="372087"/>
            </a:xfrm>
            <a:custGeom>
              <a:avLst/>
              <a:gdLst/>
              <a:ahLst/>
              <a:cxnLst/>
              <a:rect l="l" t="t" r="r" b="b"/>
              <a:pathLst>
                <a:path w="410209" h="410210">
                  <a:moveTo>
                    <a:pt x="410113" y="41011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8"/>
            <p:cNvSpPr/>
            <p:nvPr/>
          </p:nvSpPr>
          <p:spPr>
            <a:xfrm>
              <a:off x="8485427" y="4872573"/>
              <a:ext cx="1420384" cy="1985427"/>
            </a:xfrm>
            <a:custGeom>
              <a:avLst/>
              <a:gdLst/>
              <a:ahLst/>
              <a:cxnLst/>
              <a:rect l="l" t="t" r="r" b="b"/>
              <a:pathLst>
                <a:path w="1565909" h="2188845">
                  <a:moveTo>
                    <a:pt x="637989" y="2188260"/>
                  </a:moveTo>
                  <a:lnTo>
                    <a:pt x="546802" y="2137755"/>
                  </a:lnTo>
                  <a:lnTo>
                    <a:pt x="473051" y="2087933"/>
                  </a:lnTo>
                  <a:lnTo>
                    <a:pt x="403491" y="2032731"/>
                  </a:lnTo>
                  <a:lnTo>
                    <a:pt x="338420" y="1972446"/>
                  </a:lnTo>
                  <a:lnTo>
                    <a:pt x="278134" y="1907375"/>
                  </a:lnTo>
                  <a:lnTo>
                    <a:pt x="222932" y="1837815"/>
                  </a:lnTo>
                  <a:lnTo>
                    <a:pt x="173111" y="1764064"/>
                  </a:lnTo>
                  <a:lnTo>
                    <a:pt x="128968" y="1686419"/>
                  </a:lnTo>
                  <a:lnTo>
                    <a:pt x="90800" y="1605178"/>
                  </a:lnTo>
                  <a:lnTo>
                    <a:pt x="58905" y="1520638"/>
                  </a:lnTo>
                  <a:lnTo>
                    <a:pt x="33580" y="1433096"/>
                  </a:lnTo>
                  <a:lnTo>
                    <a:pt x="15122" y="1342849"/>
                  </a:lnTo>
                  <a:lnTo>
                    <a:pt x="3830" y="1250196"/>
                  </a:lnTo>
                  <a:lnTo>
                    <a:pt x="0" y="1155433"/>
                  </a:lnTo>
                  <a:lnTo>
                    <a:pt x="3830" y="1060670"/>
                  </a:lnTo>
                  <a:lnTo>
                    <a:pt x="15122" y="968016"/>
                  </a:lnTo>
                  <a:lnTo>
                    <a:pt x="33580" y="877770"/>
                  </a:lnTo>
                  <a:lnTo>
                    <a:pt x="58905" y="790228"/>
                  </a:lnTo>
                  <a:lnTo>
                    <a:pt x="90800" y="705688"/>
                  </a:lnTo>
                  <a:lnTo>
                    <a:pt x="128968" y="624446"/>
                  </a:lnTo>
                  <a:lnTo>
                    <a:pt x="173111" y="546802"/>
                  </a:lnTo>
                  <a:lnTo>
                    <a:pt x="222932" y="473051"/>
                  </a:lnTo>
                  <a:lnTo>
                    <a:pt x="278134" y="403491"/>
                  </a:lnTo>
                  <a:lnTo>
                    <a:pt x="338420" y="338420"/>
                  </a:lnTo>
                  <a:lnTo>
                    <a:pt x="403491" y="278134"/>
                  </a:lnTo>
                  <a:lnTo>
                    <a:pt x="473051" y="222932"/>
                  </a:lnTo>
                  <a:lnTo>
                    <a:pt x="546802" y="173111"/>
                  </a:lnTo>
                  <a:lnTo>
                    <a:pt x="624446" y="128968"/>
                  </a:lnTo>
                  <a:lnTo>
                    <a:pt x="705688" y="90800"/>
                  </a:lnTo>
                  <a:lnTo>
                    <a:pt x="790228" y="58905"/>
                  </a:lnTo>
                  <a:lnTo>
                    <a:pt x="877770" y="33580"/>
                  </a:lnTo>
                  <a:lnTo>
                    <a:pt x="968016" y="15122"/>
                  </a:lnTo>
                  <a:lnTo>
                    <a:pt x="1060670" y="3830"/>
                  </a:lnTo>
                  <a:lnTo>
                    <a:pt x="1155433" y="0"/>
                  </a:lnTo>
                  <a:lnTo>
                    <a:pt x="1250196" y="3830"/>
                  </a:lnTo>
                  <a:lnTo>
                    <a:pt x="1342849" y="15122"/>
                  </a:lnTo>
                  <a:lnTo>
                    <a:pt x="1433096" y="33580"/>
                  </a:lnTo>
                  <a:lnTo>
                    <a:pt x="1520638" y="58905"/>
                  </a:lnTo>
                  <a:lnTo>
                    <a:pt x="1565546" y="75848"/>
                  </a:lnTo>
                </a:path>
              </a:pathLst>
            </a:custGeom>
            <a:ln w="3175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9"/>
            <p:cNvSpPr/>
            <p:nvPr/>
          </p:nvSpPr>
          <p:spPr>
            <a:xfrm>
              <a:off x="8326068" y="4109504"/>
              <a:ext cx="1579932" cy="2415113"/>
            </a:xfrm>
            <a:custGeom>
              <a:avLst/>
              <a:gdLst/>
              <a:ahLst/>
              <a:cxnLst/>
              <a:rect l="l" t="t" r="r" b="b"/>
              <a:pathLst>
                <a:path w="1741804" h="2662554">
                  <a:moveTo>
                    <a:pt x="1331112" y="0"/>
                  </a:moveTo>
                  <a:lnTo>
                    <a:pt x="0" y="1331112"/>
                  </a:lnTo>
                  <a:lnTo>
                    <a:pt x="1331112" y="2662224"/>
                  </a:lnTo>
                  <a:lnTo>
                    <a:pt x="1741233" y="2252103"/>
                  </a:lnTo>
                </a:path>
              </a:pathLst>
            </a:custGeom>
            <a:ln w="3175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0"/>
            <p:cNvSpPr/>
            <p:nvPr/>
          </p:nvSpPr>
          <p:spPr>
            <a:xfrm>
              <a:off x="9533474" y="4109504"/>
              <a:ext cx="372087" cy="372087"/>
            </a:xfrm>
            <a:custGeom>
              <a:avLst/>
              <a:gdLst/>
              <a:ahLst/>
              <a:cxnLst/>
              <a:rect l="l" t="t" r="r" b="b"/>
              <a:pathLst>
                <a:path w="410209" h="410210">
                  <a:moveTo>
                    <a:pt x="410121" y="41012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1"/>
            <p:cNvSpPr/>
            <p:nvPr/>
          </p:nvSpPr>
          <p:spPr>
            <a:xfrm>
              <a:off x="7437366" y="3220802"/>
              <a:ext cx="2468104" cy="3636782"/>
            </a:xfrm>
            <a:custGeom>
              <a:avLst/>
              <a:gdLst/>
              <a:ahLst/>
              <a:cxnLst/>
              <a:rect l="l" t="t" r="r" b="b"/>
              <a:pathLst>
                <a:path w="2720975" h="4009390">
                  <a:moveTo>
                    <a:pt x="746313" y="4009265"/>
                  </a:moveTo>
                  <a:lnTo>
                    <a:pt x="676835" y="3944897"/>
                  </a:lnTo>
                  <a:lnTo>
                    <a:pt x="556265" y="3814755"/>
                  </a:lnTo>
                  <a:lnTo>
                    <a:pt x="445861" y="3675636"/>
                  </a:lnTo>
                  <a:lnTo>
                    <a:pt x="346219" y="3528134"/>
                  </a:lnTo>
                  <a:lnTo>
                    <a:pt x="257933" y="3372844"/>
                  </a:lnTo>
                  <a:lnTo>
                    <a:pt x="181598" y="3210362"/>
                  </a:lnTo>
                  <a:lnTo>
                    <a:pt x="117809" y="3041280"/>
                  </a:lnTo>
                  <a:lnTo>
                    <a:pt x="67159" y="2866196"/>
                  </a:lnTo>
                  <a:lnTo>
                    <a:pt x="30245" y="2685702"/>
                  </a:lnTo>
                  <a:lnTo>
                    <a:pt x="7660" y="2500394"/>
                  </a:lnTo>
                  <a:lnTo>
                    <a:pt x="0" y="2310866"/>
                  </a:lnTo>
                  <a:lnTo>
                    <a:pt x="7660" y="2121340"/>
                  </a:lnTo>
                  <a:lnTo>
                    <a:pt x="30245" y="1936033"/>
                  </a:lnTo>
                  <a:lnTo>
                    <a:pt x="67159" y="1755541"/>
                  </a:lnTo>
                  <a:lnTo>
                    <a:pt x="117809" y="1580457"/>
                  </a:lnTo>
                  <a:lnTo>
                    <a:pt x="181598" y="1411376"/>
                  </a:lnTo>
                  <a:lnTo>
                    <a:pt x="257933" y="1248893"/>
                  </a:lnTo>
                  <a:lnTo>
                    <a:pt x="346219" y="1093604"/>
                  </a:lnTo>
                  <a:lnTo>
                    <a:pt x="445861" y="946102"/>
                  </a:lnTo>
                  <a:lnTo>
                    <a:pt x="556265" y="806982"/>
                  </a:lnTo>
                  <a:lnTo>
                    <a:pt x="676835" y="676840"/>
                  </a:lnTo>
                  <a:lnTo>
                    <a:pt x="806977" y="556269"/>
                  </a:lnTo>
                  <a:lnTo>
                    <a:pt x="946096" y="445865"/>
                  </a:lnTo>
                  <a:lnTo>
                    <a:pt x="1093598" y="346222"/>
                  </a:lnTo>
                  <a:lnTo>
                    <a:pt x="1248888" y="257936"/>
                  </a:lnTo>
                  <a:lnTo>
                    <a:pt x="1411371" y="181600"/>
                  </a:lnTo>
                  <a:lnTo>
                    <a:pt x="1580452" y="117810"/>
                  </a:lnTo>
                  <a:lnTo>
                    <a:pt x="1755537" y="67160"/>
                  </a:lnTo>
                  <a:lnTo>
                    <a:pt x="1936030" y="30245"/>
                  </a:lnTo>
                  <a:lnTo>
                    <a:pt x="2121338" y="7660"/>
                  </a:lnTo>
                  <a:lnTo>
                    <a:pt x="2310866" y="0"/>
                  </a:lnTo>
                  <a:lnTo>
                    <a:pt x="2500394" y="7660"/>
                  </a:lnTo>
                  <a:lnTo>
                    <a:pt x="2685702" y="30245"/>
                  </a:lnTo>
                  <a:lnTo>
                    <a:pt x="2720987" y="37462"/>
                  </a:lnTo>
                </a:path>
              </a:pathLst>
            </a:custGeom>
            <a:ln w="3175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0" name="Image 49"/>
          <p:cNvPicPr>
            <a:picLocks noChangeAspect="1"/>
          </p:cNvPicPr>
          <p:nvPr userDrawn="1"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70282" y="6407083"/>
            <a:ext cx="144000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52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71" r:id="rId4"/>
    <p:sldLayoutId id="2147483669" r:id="rId5"/>
    <p:sldLayoutId id="2147483663" r:id="rId6"/>
    <p:sldLayoutId id="2147483670" r:id="rId7"/>
    <p:sldLayoutId id="2147483666" r:id="rId8"/>
    <p:sldLayoutId id="2147483667" r:id="rId9"/>
    <p:sldLayoutId id="214748366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58775" indent="-358775" algn="l" defTabSz="914400" rtl="0" eaLnBrk="1" latinLnBrk="0" hangingPunct="1">
        <a:lnSpc>
          <a:spcPct val="90000"/>
        </a:lnSpc>
        <a:spcBef>
          <a:spcPts val="1000"/>
        </a:spcBef>
        <a:buSzPct val="80000"/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SzPct val="50000"/>
        <a:buFont typeface="Wingdings" panose="05000000000000000000" pitchFamily="2" charset="2"/>
        <a:buChar char="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 2" panose="05020102010507070707" pitchFamily="18" charset="2"/>
        <a:buChar char="¯"/>
        <a:defRPr sz="16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vminfotron-dev.mpl.ird.fr:8080/sanarsoft/archives/00E.BusinessPlanCI-Sanarsoft.pdf" TargetMode="External"/><Relationship Id="rId7" Type="http://schemas.openxmlformats.org/officeDocument/2006/relationships/hyperlink" Target="20200227-Pr&#233;sentationCI.jlf.pptx" TargetMode="External"/><Relationship Id="rId2" Type="http://schemas.openxmlformats.org/officeDocument/2006/relationships/hyperlink" Target="http://vminfotron-dev.mpl.ird.fr/_JLF/2019-LeFur_D%C3%A9clarationDeLogicielCentreInformation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20191217-BureauCalculBioPass-salle22.pptx" TargetMode="External"/><Relationship Id="rId5" Type="http://schemas.openxmlformats.org/officeDocument/2006/relationships/hyperlink" Target="http://vminfotron-dev.mpl.ird.fr:8080/sanarsoft/archives/00C.OrganigrammeDepartementCI-SanarSoft.pdf" TargetMode="External"/><Relationship Id="rId4" Type="http://schemas.openxmlformats.org/officeDocument/2006/relationships/hyperlink" Target="http://vminfotron-dev.mpl.ird.fr:8080/sanarsof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vminfotron-dev.mpl.ird.fr/_JLF/2019-CircuitCI_CSS5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ctrTitle"/>
          </p:nvPr>
        </p:nvSpPr>
        <p:spPr>
          <a:xfrm>
            <a:off x="827997" y="2054713"/>
            <a:ext cx="8150903" cy="1925142"/>
          </a:xfrm>
          <a:solidFill>
            <a:schemeClr val="bg1"/>
          </a:solidFill>
        </p:spPr>
        <p:txBody>
          <a:bodyPr/>
          <a:lstStyle/>
          <a:p>
            <a:r>
              <a:rPr lang="fr-FR" sz="2800" dirty="0"/>
              <a:t>Développement d’une capacité de service au Sud sur l’application de l’IRD « Centre d’Informations (CI) </a:t>
            </a:r>
            <a:r>
              <a:rPr lang="fr-FR" sz="2800" dirty="0" smtClean="0"/>
              <a:t>»</a:t>
            </a:r>
            <a:br>
              <a:rPr lang="fr-FR" sz="2800" dirty="0" smtClean="0"/>
            </a:br>
            <a:r>
              <a:rPr lang="fr-FR" sz="1100" dirty="0"/>
              <a:t/>
            </a:r>
            <a:br>
              <a:rPr lang="fr-FR" sz="1100" dirty="0"/>
            </a:br>
            <a:r>
              <a:rPr lang="fr-FR" sz="4400" dirty="0"/>
              <a:t>Projet CI-SanarSoft</a:t>
            </a:r>
          </a:p>
        </p:txBody>
      </p:sp>
      <p:sp>
        <p:nvSpPr>
          <p:cNvPr id="11" name="Sous-titr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Actions Amorçages Innovation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755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5392" y="216138"/>
            <a:ext cx="9085222" cy="456585"/>
          </a:xfrm>
        </p:spPr>
        <p:txBody>
          <a:bodyPr/>
          <a:lstStyle/>
          <a:p>
            <a:r>
              <a:rPr lang="fr-FR" dirty="0" smtClean="0"/>
              <a:t>Programme, durée et budget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5A5C-8A70-47DD-BA23-399FC7B1733F}" type="slidenum">
              <a:rPr lang="fr-FR" smtClean="0"/>
              <a:t>10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568580" y="6125316"/>
            <a:ext cx="630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27 %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55" y="1052313"/>
            <a:ext cx="9408268" cy="486634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635380" y="612531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73 %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385402" y="6125316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100 %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71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4424" y="89270"/>
            <a:ext cx="8543925" cy="1140048"/>
          </a:xfrm>
        </p:spPr>
        <p:txBody>
          <a:bodyPr/>
          <a:lstStyle/>
          <a:p>
            <a:r>
              <a:rPr lang="fr-FR" dirty="0" smtClean="0"/>
              <a:t>Livrables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4424" y="1040684"/>
            <a:ext cx="8097203" cy="2392471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Code du CI clarifié </a:t>
            </a:r>
          </a:p>
          <a:p>
            <a:r>
              <a:rPr lang="fr-FR" dirty="0" smtClean="0"/>
              <a:t>Documentation du CI finalisée</a:t>
            </a:r>
          </a:p>
          <a:p>
            <a:r>
              <a:rPr lang="fr-FR" dirty="0"/>
              <a:t>Portail d’accès CI-IRD</a:t>
            </a:r>
          </a:p>
          <a:p>
            <a:r>
              <a:rPr lang="fr-FR" dirty="0" smtClean="0"/>
              <a:t>Offre </a:t>
            </a:r>
            <a:r>
              <a:rPr lang="fr-FR" dirty="0"/>
              <a:t>de prestation </a:t>
            </a:r>
            <a:r>
              <a:rPr lang="fr-FR" dirty="0" smtClean="0"/>
              <a:t>CI finalisée</a:t>
            </a:r>
          </a:p>
          <a:p>
            <a:r>
              <a:rPr lang="fr-FR" dirty="0" smtClean="0"/>
              <a:t>Etude de marché</a:t>
            </a:r>
            <a:endParaRPr lang="fr-FR" dirty="0"/>
          </a:p>
          <a:p>
            <a:r>
              <a:rPr lang="fr-FR" dirty="0"/>
              <a:t>Contrat de </a:t>
            </a:r>
            <a:r>
              <a:rPr lang="fr-FR" dirty="0" smtClean="0"/>
              <a:t>partenariat avec SanarSoft</a:t>
            </a:r>
            <a:endParaRPr lang="fr-FR" dirty="0"/>
          </a:p>
          <a:p>
            <a:r>
              <a:rPr lang="fr-FR" dirty="0" smtClean="0"/>
              <a:t>CI pilote université installé </a:t>
            </a:r>
            <a:r>
              <a:rPr lang="fr-FR" dirty="0"/>
              <a:t>et </a:t>
            </a:r>
            <a:r>
              <a:rPr lang="fr-FR" dirty="0" smtClean="0"/>
              <a:t>fonctionnel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568345" y="6243808"/>
            <a:ext cx="468000" cy="360000"/>
          </a:xfrm>
        </p:spPr>
        <p:txBody>
          <a:bodyPr/>
          <a:lstStyle/>
          <a:p>
            <a:fld id="{CB9E5A5C-8A70-47DD-BA23-399FC7B1733F}" type="slidenum">
              <a:rPr lang="fr-FR" smtClean="0"/>
              <a:t>11</a:t>
            </a:fld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92420" y="3569931"/>
            <a:ext cx="8543925" cy="77913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Effet Levier</a:t>
            </a:r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554424" y="4349070"/>
            <a:ext cx="8543927" cy="2326050"/>
          </a:xfrm>
          <a:prstGeom prst="rect">
            <a:avLst/>
          </a:prstGeom>
        </p:spPr>
        <p:txBody>
          <a:bodyPr vert="horz" lIns="108000" tIns="108000" rIns="36000" bIns="0" rtlCol="0">
            <a:no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50000"/>
              <a:buFont typeface="Wingdings" panose="05000000000000000000" pitchFamily="2" charset="2"/>
              <a:buChar char="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 typeface="Wingdings 2" panose="05020102010507070707" pitchFamily="18" charset="2"/>
              <a:buChar char="¯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/>
              <a:t>Transmission du savoir </a:t>
            </a:r>
            <a:r>
              <a:rPr lang="fr-FR" sz="2000" b="1" dirty="0" smtClean="0"/>
              <a:t>IRD au Sud </a:t>
            </a:r>
            <a:r>
              <a:rPr lang="fr-FR" sz="2000" b="1" dirty="0"/>
              <a:t> </a:t>
            </a:r>
            <a:r>
              <a:rPr lang="fr-FR" sz="2000" dirty="0" smtClean="0"/>
              <a:t>(SanarSoft </a:t>
            </a:r>
            <a:r>
              <a:rPr lang="fr-FR" sz="2000" dirty="0"/>
              <a:t>va déployer le CI, via accord de </a:t>
            </a:r>
            <a:r>
              <a:rPr lang="fr-FR" sz="2000" dirty="0" smtClean="0"/>
              <a:t>partenariat IRD-SanarSoft)</a:t>
            </a:r>
            <a:endParaRPr lang="fr-FR" sz="2000" dirty="0"/>
          </a:p>
          <a:p>
            <a:r>
              <a:rPr lang="fr-FR" sz="2000" b="1" dirty="0" smtClean="0"/>
              <a:t>Visibilité au Sud </a:t>
            </a:r>
            <a:r>
              <a:rPr lang="fr-FR" sz="2000" dirty="0" smtClean="0"/>
              <a:t>via les efforts de communication de SanarSoft – IRD et le </a:t>
            </a:r>
            <a:r>
              <a:rPr lang="fr-FR" sz="2000" dirty="0"/>
              <a:t>Pilote (Univ. Gaston Berger) </a:t>
            </a:r>
            <a:endParaRPr lang="fr-FR" sz="2000" dirty="0" smtClean="0"/>
          </a:p>
          <a:p>
            <a:r>
              <a:rPr lang="fr-FR" sz="2000" dirty="0" smtClean="0"/>
              <a:t>Amélioration </a:t>
            </a:r>
            <a:r>
              <a:rPr lang="fr-FR" sz="2000" dirty="0"/>
              <a:t>du circuit qualité vers une </a:t>
            </a:r>
            <a:r>
              <a:rPr lang="fr-FR" sz="2000" b="1" dirty="0"/>
              <a:t>certification</a:t>
            </a:r>
            <a:r>
              <a:rPr lang="fr-FR" sz="2000" dirty="0"/>
              <a:t> </a:t>
            </a:r>
            <a:r>
              <a:rPr lang="fr-FR" sz="2000" dirty="0" smtClean="0"/>
              <a:t>(accès aux marchés </a:t>
            </a:r>
            <a:r>
              <a:rPr lang="fr-FR" sz="2000" dirty="0"/>
              <a:t>EU/international</a:t>
            </a:r>
            <a:r>
              <a:rPr lang="fr-FR" sz="2000" dirty="0" smtClean="0"/>
              <a:t>)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53735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ctrTitle"/>
          </p:nvPr>
        </p:nvSpPr>
        <p:spPr>
          <a:xfrm>
            <a:off x="827998" y="2936629"/>
            <a:ext cx="4911495" cy="997196"/>
          </a:xfrm>
        </p:spPr>
        <p:txBody>
          <a:bodyPr/>
          <a:lstStyle/>
          <a:p>
            <a:r>
              <a:rPr lang="fr-FR" dirty="0"/>
              <a:t>Une science engagée pour un futur durable</a:t>
            </a:r>
          </a:p>
        </p:txBody>
      </p:sp>
    </p:spTree>
    <p:extLst>
      <p:ext uri="{BB962C8B-B14F-4D97-AF65-F5344CB8AC3E}">
        <p14:creationId xmlns:p14="http://schemas.microsoft.com/office/powerpoint/2010/main" val="203534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ANNEXES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u="sng" dirty="0" smtClean="0">
                <a:hlinkClick r:id="rId2"/>
              </a:rPr>
              <a:t>Déclaration </a:t>
            </a:r>
            <a:r>
              <a:rPr lang="fr-FR" u="sng" dirty="0">
                <a:hlinkClick r:id="rId2"/>
              </a:rPr>
              <a:t>de </a:t>
            </a:r>
            <a:r>
              <a:rPr lang="fr-FR" u="sng" dirty="0" smtClean="0">
                <a:hlinkClick r:id="rId2"/>
              </a:rPr>
              <a:t>logiciel</a:t>
            </a:r>
            <a:endParaRPr lang="fr-FR" u="sng" dirty="0" smtClean="0"/>
          </a:p>
          <a:p>
            <a:r>
              <a:rPr lang="en-GB" dirty="0" smtClean="0">
                <a:hlinkClick r:id="rId3"/>
              </a:rPr>
              <a:t>Business plan</a:t>
            </a:r>
            <a:endParaRPr lang="en-GB" dirty="0" smtClean="0"/>
          </a:p>
          <a:p>
            <a:r>
              <a:rPr lang="en-GB" dirty="0" smtClean="0">
                <a:hlinkClick r:id="rId4"/>
              </a:rPr>
              <a:t>Centre </a:t>
            </a:r>
            <a:r>
              <a:rPr lang="en-GB" dirty="0" err="1" smtClean="0">
                <a:hlinkClick r:id="rId4"/>
              </a:rPr>
              <a:t>d’informations</a:t>
            </a:r>
            <a:r>
              <a:rPr lang="en-GB" dirty="0" smtClean="0">
                <a:hlinkClick r:id="rId4"/>
              </a:rPr>
              <a:t> (CI) </a:t>
            </a:r>
            <a:r>
              <a:rPr lang="en-GB" dirty="0" err="1" smtClean="0">
                <a:hlinkClick r:id="rId4"/>
              </a:rPr>
              <a:t>SanarSoft</a:t>
            </a:r>
            <a:endParaRPr lang="en-GB" dirty="0" smtClean="0"/>
          </a:p>
          <a:p>
            <a:r>
              <a:rPr lang="en-GB" dirty="0" err="1" smtClean="0">
                <a:hlinkClick r:id="rId5"/>
              </a:rPr>
              <a:t>Organigramme</a:t>
            </a:r>
            <a:r>
              <a:rPr lang="en-GB" dirty="0" smtClean="0">
                <a:hlinkClick r:id="rId5"/>
              </a:rPr>
              <a:t> CI-</a:t>
            </a:r>
            <a:r>
              <a:rPr lang="en-GB" dirty="0" err="1" smtClean="0">
                <a:hlinkClick r:id="rId5"/>
              </a:rPr>
              <a:t>SanarSoft</a:t>
            </a:r>
            <a:endParaRPr lang="en-GB" dirty="0" smtClean="0"/>
          </a:p>
          <a:p>
            <a:r>
              <a:rPr lang="en-GB" dirty="0" smtClean="0">
                <a:hlinkClick r:id="rId6" action="ppaction://hlinkpres?slideindex=1&amp;slidetitle="/>
              </a:rPr>
              <a:t>Local </a:t>
            </a:r>
            <a:r>
              <a:rPr lang="en-GB" dirty="0" err="1" smtClean="0">
                <a:hlinkClick r:id="rId6" action="ppaction://hlinkpres?slideindex=1&amp;slidetitle="/>
              </a:rPr>
              <a:t>BioPass</a:t>
            </a:r>
            <a:endParaRPr lang="en-GB" dirty="0" smtClean="0"/>
          </a:p>
          <a:p>
            <a:r>
              <a:rPr lang="en-GB" dirty="0" err="1" smtClean="0">
                <a:hlinkClick r:id="rId7" action="ppaction://hlinkpres?slideindex=1&amp;slidetitle="/>
              </a:rPr>
              <a:t>Détail</a:t>
            </a:r>
            <a:r>
              <a:rPr lang="en-GB" dirty="0" smtClean="0">
                <a:hlinkClick r:id="rId7" action="ppaction://hlinkpres?slideindex=1&amp;slidetitle="/>
              </a:rPr>
              <a:t> application CI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5A5C-8A70-47DD-BA23-399FC7B1733F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28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L’équipe du projet CI-SanarSoft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5A5C-8A70-47DD-BA23-399FC7B1733F}" type="slidenum">
              <a:rPr lang="fr-FR" smtClean="0"/>
              <a:t>2</a:t>
            </a:fld>
            <a:endParaRPr lang="fr-FR"/>
          </a:p>
        </p:txBody>
      </p:sp>
      <p:grpSp>
        <p:nvGrpSpPr>
          <p:cNvPr id="4" name="Groupe 3"/>
          <p:cNvGrpSpPr/>
          <p:nvPr/>
        </p:nvGrpSpPr>
        <p:grpSpPr>
          <a:xfrm>
            <a:off x="1095367" y="1669272"/>
            <a:ext cx="7368719" cy="3960421"/>
            <a:chOff x="1095367" y="1669272"/>
            <a:chExt cx="7368719" cy="396042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67" y="1669272"/>
              <a:ext cx="7368719" cy="3960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 descr="C:\Users\jlefur\Pictures\logoIrd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39655"/>
            <a:stretch/>
          </p:blipFill>
          <p:spPr bwMode="auto">
            <a:xfrm>
              <a:off x="3827842" y="2015940"/>
              <a:ext cx="1087252" cy="541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2710" y="3217945"/>
              <a:ext cx="1072384" cy="550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0144" y="5026401"/>
              <a:ext cx="1072384" cy="550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3011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6415" y="2804160"/>
            <a:ext cx="5129585" cy="40335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technologie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1037" y="2169974"/>
            <a:ext cx="3719978" cy="4146034"/>
          </a:xfrm>
        </p:spPr>
        <p:txBody>
          <a:bodyPr>
            <a:normAutofit/>
          </a:bodyPr>
          <a:lstStyle/>
          <a:p>
            <a:r>
              <a:rPr lang="fr-FR" dirty="0" smtClean="0"/>
              <a:t>Issue de recherches sur la parcimonie, la robustesse pour la pérennité des Systèmes d’Information</a:t>
            </a:r>
          </a:p>
          <a:p>
            <a:r>
              <a:rPr lang="fr-FR" dirty="0" smtClean="0"/>
              <a:t>Mise en relation de </a:t>
            </a:r>
            <a:r>
              <a:rPr lang="fr-FR" dirty="0"/>
              <a:t>connaissances </a:t>
            </a:r>
            <a:r>
              <a:rPr lang="fr-FR" dirty="0" smtClean="0"/>
              <a:t>thématiques à </a:t>
            </a:r>
            <a:r>
              <a:rPr lang="fr-FR" dirty="0"/>
              <a:t>partir des </a:t>
            </a:r>
            <a:r>
              <a:rPr lang="fr-FR" dirty="0" smtClean="0"/>
              <a:t>mots-clés et </a:t>
            </a:r>
            <a:r>
              <a:rPr lang="fr-FR" dirty="0" err="1" smtClean="0"/>
              <a:t>meta</a:t>
            </a:r>
            <a:r>
              <a:rPr lang="fr-FR" dirty="0" smtClean="0"/>
              <a:t>-mots-clés </a:t>
            </a:r>
            <a:r>
              <a:rPr lang="fr-FR" dirty="0"/>
              <a:t>qui les </a:t>
            </a:r>
            <a:r>
              <a:rPr lang="fr-FR" dirty="0" smtClean="0"/>
              <a:t>caractérisent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5A5C-8A70-47DD-BA23-399FC7B1733F}" type="slidenum">
              <a:rPr lang="fr-FR" smtClean="0"/>
              <a:t>3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L’application Centre d’Informations (CI)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380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technologie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9820" y="2041783"/>
            <a:ext cx="6438220" cy="4146034"/>
          </a:xfrm>
        </p:spPr>
        <p:txBody>
          <a:bodyPr>
            <a:normAutofit/>
          </a:bodyPr>
          <a:lstStyle/>
          <a:p>
            <a:r>
              <a:rPr lang="fr-FR" dirty="0"/>
              <a:t>Le Centre d’Informations a </a:t>
            </a:r>
            <a:r>
              <a:rPr lang="fr-FR" dirty="0" smtClean="0"/>
              <a:t>déjà été déployé </a:t>
            </a:r>
            <a:r>
              <a:rPr lang="fr-FR" dirty="0"/>
              <a:t>sur six domaines de connaissance, en français ou en </a:t>
            </a:r>
            <a:r>
              <a:rPr lang="fr-FR" dirty="0" smtClean="0"/>
              <a:t>anglais :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5A5C-8A70-47DD-BA23-399FC7B1733F}" type="slidenum">
              <a:rPr lang="fr-FR" smtClean="0"/>
              <a:t>4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L’application Centre d’Informations (CI)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178" y="3563620"/>
            <a:ext cx="816133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6960" y="3502660"/>
            <a:ext cx="8250555" cy="612140"/>
          </a:xfrm>
          <a:prstGeom prst="rect">
            <a:avLst/>
          </a:prstGeom>
          <a:solidFill>
            <a:srgbClr val="1860AE">
              <a:alpha val="10196"/>
            </a:srgbClr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 rot="381512">
            <a:off x="708180" y="5638722"/>
            <a:ext cx="1703095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C00000"/>
                </a:solidFill>
              </a:rPr>
              <a:t>exemple</a:t>
            </a:r>
            <a:endParaRPr lang="fr-FR" sz="32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949" y="5026948"/>
            <a:ext cx="1876724" cy="148741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2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811" y="228600"/>
            <a:ext cx="9400381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88441" y="5201920"/>
            <a:ext cx="1902460" cy="396240"/>
          </a:xfrm>
          <a:prstGeom prst="rect">
            <a:avLst/>
          </a:prstGeom>
          <a:solidFill>
            <a:srgbClr val="1860AE">
              <a:alpha val="10196"/>
            </a:srgbClr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9" t="14286" r="23656"/>
          <a:stretch/>
        </p:blipFill>
        <p:spPr bwMode="auto">
          <a:xfrm rot="219950">
            <a:off x="682495" y="256751"/>
            <a:ext cx="7974896" cy="617411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rot="300000">
            <a:off x="933709" y="3530350"/>
            <a:ext cx="645160" cy="325120"/>
          </a:xfrm>
          <a:prstGeom prst="rect">
            <a:avLst/>
          </a:prstGeom>
          <a:solidFill>
            <a:srgbClr val="1860AE">
              <a:alpha val="10196"/>
            </a:srgbClr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" t="10625" r="26669" b="3770"/>
          <a:stretch/>
        </p:blipFill>
        <p:spPr bwMode="auto">
          <a:xfrm rot="21202072">
            <a:off x="1429545" y="290857"/>
            <a:ext cx="6437311" cy="625707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 rot="21180000">
            <a:off x="1552353" y="3488553"/>
            <a:ext cx="5628704" cy="795784"/>
          </a:xfrm>
          <a:prstGeom prst="rect">
            <a:avLst/>
          </a:prstGeom>
          <a:solidFill>
            <a:srgbClr val="1860AE">
              <a:alpha val="10196"/>
            </a:srgbClr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" t="11133" r="1435" b="2102"/>
          <a:stretch/>
        </p:blipFill>
        <p:spPr bwMode="auto">
          <a:xfrm>
            <a:off x="241300" y="159301"/>
            <a:ext cx="8813800" cy="6520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4123597" y="3905290"/>
            <a:ext cx="4330700" cy="150810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Par construction, les liens fournissent systématiquement au moins une réponse </a:t>
            </a:r>
            <a:br>
              <a:rPr lang="fr-FR" sz="2400" dirty="0" smtClean="0"/>
            </a:br>
            <a:r>
              <a:rPr lang="fr-FR" sz="2000" dirty="0" smtClean="0"/>
              <a:t>(pas d’erreur 404)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22149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508"/>
          <a:stretch/>
        </p:blipFill>
        <p:spPr bwMode="auto">
          <a:xfrm rot="16200000" flipV="1">
            <a:off x="6049737" y="2863274"/>
            <a:ext cx="4435382" cy="29119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technologie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1037" y="2169974"/>
            <a:ext cx="5511945" cy="4146034"/>
          </a:xfrm>
        </p:spPr>
        <p:txBody>
          <a:bodyPr>
            <a:normAutofit/>
          </a:bodyPr>
          <a:lstStyle/>
          <a:p>
            <a:r>
              <a:rPr lang="fr-FR" dirty="0" smtClean="0"/>
              <a:t>Application constituée de</a:t>
            </a:r>
            <a:br>
              <a:rPr lang="fr-FR" dirty="0" smtClean="0"/>
            </a:br>
            <a:r>
              <a:rPr lang="fr-FR" dirty="0" smtClean="0"/>
              <a:t>cinq composantes</a:t>
            </a:r>
          </a:p>
          <a:p>
            <a:pPr marL="622300" lvl="1" indent="-457200">
              <a:buFont typeface="+mj-lt"/>
              <a:buAutoNum type="arabicPeriod"/>
            </a:pPr>
            <a:r>
              <a:rPr lang="fr-FR" sz="2400" dirty="0" smtClean="0"/>
              <a:t>Modèle conceptuel de données</a:t>
            </a:r>
          </a:p>
          <a:p>
            <a:pPr marL="622300" lvl="1" indent="-457200">
              <a:buFont typeface="+mj-lt"/>
              <a:buAutoNum type="arabicPeriod"/>
            </a:pPr>
            <a:r>
              <a:rPr lang="fr-FR" sz="2400" dirty="0" smtClean="0"/>
              <a:t>Logiciel de mise en relation et </a:t>
            </a:r>
            <a:br>
              <a:rPr lang="fr-FR" sz="2400" dirty="0" smtClean="0"/>
            </a:br>
            <a:r>
              <a:rPr lang="fr-FR" sz="2400" dirty="0" smtClean="0"/>
              <a:t>restitution (Internet)</a:t>
            </a:r>
          </a:p>
          <a:p>
            <a:pPr marL="622300" lvl="1" indent="-457200">
              <a:buFont typeface="+mj-lt"/>
              <a:buAutoNum type="arabicPeriod"/>
            </a:pPr>
            <a:r>
              <a:rPr lang="fr-FR" sz="2400" dirty="0" smtClean="0"/>
              <a:t>Application de saisie des informations</a:t>
            </a:r>
          </a:p>
          <a:p>
            <a:pPr marL="622300" lvl="1" indent="-457200">
              <a:buFont typeface="+mj-lt"/>
              <a:buAutoNum type="arabicPeriod"/>
            </a:pPr>
            <a:r>
              <a:rPr lang="fr-FR" sz="2400" dirty="0" smtClean="0"/>
              <a:t>Circuit qualité de l’information</a:t>
            </a:r>
          </a:p>
          <a:p>
            <a:pPr marL="622300" lvl="1" indent="-457200">
              <a:buFont typeface="+mj-lt"/>
              <a:buAutoNum type="arabicPeriod"/>
            </a:pPr>
            <a:r>
              <a:rPr lang="fr-FR" sz="2400" dirty="0" smtClean="0"/>
              <a:t>Système intégrant les 4 premières</a:t>
            </a:r>
            <a:endParaRPr lang="fr-FR" sz="2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5A5C-8A70-47DD-BA23-399FC7B1733F}" type="slidenum">
              <a:rPr lang="fr-FR" smtClean="0"/>
              <a:t>6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L’application Centre d’Informations (CI)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84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7708900" algn="l"/>
              </a:tabLst>
            </a:pPr>
            <a:r>
              <a:rPr lang="fr-FR" dirty="0" smtClean="0"/>
              <a:t>Les éléments différentiant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1036" y="2169974"/>
            <a:ext cx="8488364" cy="4459426"/>
          </a:xfrm>
        </p:spPr>
        <p:txBody>
          <a:bodyPr>
            <a:normAutofit fontScale="92500"/>
          </a:bodyPr>
          <a:lstStyle/>
          <a:p>
            <a:r>
              <a:rPr lang="fr-FR" sz="3000" u="sng" dirty="0" smtClean="0"/>
              <a:t>Polyvalence</a:t>
            </a:r>
            <a:r>
              <a:rPr lang="fr-FR" dirty="0" smtClean="0"/>
              <a:t>: </a:t>
            </a:r>
            <a:r>
              <a:rPr lang="fr-FR" sz="2100" dirty="0">
                <a:solidFill>
                  <a:schemeClr val="bg1">
                    <a:lumMod val="50000"/>
                  </a:schemeClr>
                </a:solidFill>
              </a:rPr>
              <a:t>architecture adaptable à tout domaine de connaissance</a:t>
            </a:r>
          </a:p>
          <a:p>
            <a:r>
              <a:rPr lang="fr-FR" sz="3000" u="sng" dirty="0" smtClean="0"/>
              <a:t>Durabilité</a:t>
            </a:r>
            <a:r>
              <a:rPr lang="fr-FR" dirty="0" smtClean="0"/>
              <a:t>: 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20 ans d’existence pour les CI les plus anciens</a:t>
            </a:r>
            <a:b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(approche robuste : ASCII, HTML, SQL, JAVA, PHP, 600 ko pour l’ensemble de l’application), principe d’amélioration continue, AQP (assurance qualité projet)</a:t>
            </a:r>
            <a:endParaRPr lang="fr-FR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3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Elaboration de CI-clients</a:t>
            </a:r>
            <a:r>
              <a:rPr lang="fr-FR" dirty="0" smtClean="0"/>
              <a:t> </a:t>
            </a:r>
            <a:r>
              <a:rPr lang="fr-FR" sz="3000" u="sng" dirty="0" smtClean="0"/>
              <a:t>sur</a:t>
            </a:r>
            <a:r>
              <a:rPr lang="fr-FR" u="sng" dirty="0" smtClean="0"/>
              <a:t> </a:t>
            </a:r>
            <a:r>
              <a:rPr lang="fr-FR" sz="3000" u="sng" dirty="0" smtClean="0"/>
              <a:t>mesure</a:t>
            </a:r>
          </a:p>
          <a:p>
            <a:r>
              <a:rPr lang="fr-FR" sz="3000" u="sng" dirty="0" smtClean="0"/>
              <a:t>Universalité</a:t>
            </a:r>
            <a:r>
              <a:rPr lang="fr-FR" dirty="0" smtClean="0"/>
              <a:t>: </a:t>
            </a:r>
            <a:r>
              <a:rPr lang="fr-FR" sz="2100" dirty="0">
                <a:solidFill>
                  <a:schemeClr val="bg1">
                    <a:lumMod val="50000"/>
                  </a:schemeClr>
                </a:solidFill>
              </a:rPr>
              <a:t>permet l'ajout de savoirs de toute nature indépendamment de la nature du support électronique (texte, image, donnée, exposé, expertise, ...)</a:t>
            </a:r>
          </a:p>
          <a:p>
            <a:r>
              <a:rPr lang="fr-FR" sz="3000" u="sng" dirty="0"/>
              <a:t>Produits</a:t>
            </a:r>
            <a:r>
              <a:rPr lang="fr-FR" u="sng" dirty="0" smtClean="0"/>
              <a:t> </a:t>
            </a:r>
            <a:r>
              <a:rPr lang="fr-FR" sz="3000" u="sng" dirty="0"/>
              <a:t>dérivés</a:t>
            </a:r>
            <a:r>
              <a:rPr lang="fr-FR" dirty="0" smtClean="0"/>
              <a:t> 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(typologie/ontologie du domaine étudié, édition de 'mini-encyclopédies' sur le 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domaine, émergen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ce de motifs ou patrons connus et inconnus décrivant le domaine de 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connaissance, outil 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de communication interne, etc.)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5A5C-8A70-47DD-BA23-399FC7B1733F}" type="slidenum">
              <a:rPr lang="fr-FR" smtClean="0"/>
              <a:t>7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Une approche fondée sur la valorisation du contenu</a:t>
            </a:r>
          </a:p>
        </p:txBody>
      </p:sp>
    </p:spTree>
    <p:extLst>
      <p:ext uri="{BB962C8B-B14F-4D97-AF65-F5344CB8AC3E}">
        <p14:creationId xmlns:p14="http://schemas.microsoft.com/office/powerpoint/2010/main" val="398821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objectifs de l’Action d’amorçage innovation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64099" y="2503686"/>
            <a:ext cx="4706257" cy="4146034"/>
          </a:xfrm>
          <a:solidFill>
            <a:schemeClr val="bg1"/>
          </a:solidFill>
        </p:spPr>
        <p:txBody>
          <a:bodyPr/>
          <a:lstStyle/>
          <a:p>
            <a:r>
              <a:rPr lang="fr-FR" dirty="0" smtClean="0"/>
              <a:t>Recodage du code pour Open Source (V2.2 -&gt; V3.0)</a:t>
            </a:r>
          </a:p>
          <a:p>
            <a:r>
              <a:rPr lang="fr-FR" dirty="0" smtClean="0"/>
              <a:t>Documentation de l’application</a:t>
            </a:r>
          </a:p>
          <a:p>
            <a:r>
              <a:rPr lang="fr-FR" dirty="0" smtClean="0"/>
              <a:t>Capacitation de la startup</a:t>
            </a:r>
            <a:r>
              <a:rPr lang="fr-FR" dirty="0"/>
              <a:t> </a:t>
            </a:r>
            <a:r>
              <a:rPr lang="fr-FR" dirty="0" smtClean="0"/>
              <a:t>sur le CI</a:t>
            </a:r>
          </a:p>
          <a:p>
            <a:r>
              <a:rPr lang="fr-FR" dirty="0" smtClean="0"/>
              <a:t>Mise en place de l’assurance qualité pour la certification (ouverture à une clientèle internationale)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5A5C-8A70-47DD-BA23-399FC7B1733F}" type="slidenum">
              <a:rPr lang="fr-FR" smtClean="0"/>
              <a:t>8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681038" y="1505176"/>
            <a:ext cx="8543925" cy="664797"/>
          </a:xfrm>
        </p:spPr>
        <p:txBody>
          <a:bodyPr/>
          <a:lstStyle/>
          <a:p>
            <a:r>
              <a:rPr lang="fr-FR" dirty="0" smtClean="0"/>
              <a:t>1) </a:t>
            </a:r>
            <a:r>
              <a:rPr lang="fr-FR" b="0" dirty="0" smtClean="0">
                <a:effectLst/>
              </a:rPr>
              <a:t>Finaliser la </a:t>
            </a:r>
            <a:r>
              <a:rPr lang="fr-FR" dirty="0" smtClean="0"/>
              <a:t>diffusion </a:t>
            </a:r>
            <a:r>
              <a:rPr lang="fr-FR" dirty="0" err="1" smtClean="0"/>
              <a:t>OpenSource</a:t>
            </a:r>
            <a:r>
              <a:rPr lang="fr-FR" dirty="0" smtClean="0"/>
              <a:t> </a:t>
            </a:r>
            <a:r>
              <a:rPr lang="fr-FR" b="0" dirty="0" smtClean="0">
                <a:effectLst/>
              </a:rPr>
              <a:t>et/pour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2) </a:t>
            </a:r>
            <a:r>
              <a:rPr lang="fr-FR" b="0" dirty="0" smtClean="0">
                <a:effectLst/>
              </a:rPr>
              <a:t>développer la </a:t>
            </a:r>
            <a:r>
              <a:rPr lang="fr-FR" dirty="0" smtClean="0"/>
              <a:t>capacité de prestation de service </a:t>
            </a:r>
            <a:r>
              <a:rPr lang="fr-FR" b="0" dirty="0" smtClean="0">
                <a:effectLst/>
              </a:rPr>
              <a:t>à</a:t>
            </a:r>
            <a:r>
              <a:rPr lang="fr-FR" dirty="0" smtClean="0"/>
              <a:t> SanarSoft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1" y="2527962"/>
            <a:ext cx="4326566" cy="412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4" name="Groupe 13"/>
          <p:cNvGrpSpPr/>
          <p:nvPr/>
        </p:nvGrpSpPr>
        <p:grpSpPr>
          <a:xfrm>
            <a:off x="1308410" y="2758068"/>
            <a:ext cx="3776546" cy="1620644"/>
            <a:chOff x="1308410" y="2758068"/>
            <a:chExt cx="3776546" cy="1620644"/>
          </a:xfrm>
        </p:grpSpPr>
        <p:sp>
          <p:nvSpPr>
            <p:cNvPr id="5" name="Forme libre 4"/>
            <p:cNvSpPr/>
            <p:nvPr/>
          </p:nvSpPr>
          <p:spPr>
            <a:xfrm>
              <a:off x="1308410" y="2758068"/>
              <a:ext cx="3754244" cy="1613210"/>
            </a:xfrm>
            <a:custGeom>
              <a:avLst/>
              <a:gdLst>
                <a:gd name="connsiteX0" fmla="*/ 3754244 w 3754244"/>
                <a:gd name="connsiteY0" fmla="*/ 0 h 1613210"/>
                <a:gd name="connsiteX1" fmla="*/ 1152292 w 3754244"/>
                <a:gd name="connsiteY1" fmla="*/ 490654 h 1613210"/>
                <a:gd name="connsiteX2" fmla="*/ 431180 w 3754244"/>
                <a:gd name="connsiteY2" fmla="*/ 1241503 h 1613210"/>
                <a:gd name="connsiteX3" fmla="*/ 0 w 3754244"/>
                <a:gd name="connsiteY3" fmla="*/ 1613210 h 1613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4244" h="1613210">
                  <a:moveTo>
                    <a:pt x="3754244" y="0"/>
                  </a:moveTo>
                  <a:cubicBezTo>
                    <a:pt x="2730190" y="141868"/>
                    <a:pt x="1706136" y="283737"/>
                    <a:pt x="1152292" y="490654"/>
                  </a:cubicBezTo>
                  <a:cubicBezTo>
                    <a:pt x="598448" y="697571"/>
                    <a:pt x="623229" y="1054410"/>
                    <a:pt x="431180" y="1241503"/>
                  </a:cubicBezTo>
                  <a:cubicBezTo>
                    <a:pt x="239131" y="1428596"/>
                    <a:pt x="119565" y="1520903"/>
                    <a:pt x="0" y="1613210"/>
                  </a:cubicBezTo>
                </a:path>
              </a:pathLst>
            </a:custGeom>
            <a:noFill/>
            <a:ln w="38100">
              <a:solidFill>
                <a:schemeClr val="accent3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orme libre 7"/>
            <p:cNvSpPr/>
            <p:nvPr/>
          </p:nvSpPr>
          <p:spPr>
            <a:xfrm>
              <a:off x="1345580" y="3169103"/>
              <a:ext cx="3739376" cy="1209609"/>
            </a:xfrm>
            <a:custGeom>
              <a:avLst/>
              <a:gdLst>
                <a:gd name="connsiteX0" fmla="*/ 3739376 w 3739376"/>
                <a:gd name="connsiteY0" fmla="*/ 414156 h 1209609"/>
                <a:gd name="connsiteX1" fmla="*/ 1895708 w 3739376"/>
                <a:gd name="connsiteY1" fmla="*/ 12712 h 1209609"/>
                <a:gd name="connsiteX2" fmla="*/ 631903 w 3739376"/>
                <a:gd name="connsiteY2" fmla="*/ 837902 h 1209609"/>
                <a:gd name="connsiteX3" fmla="*/ 0 w 3739376"/>
                <a:gd name="connsiteY3" fmla="*/ 1209609 h 1209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9376" h="1209609">
                  <a:moveTo>
                    <a:pt x="3739376" y="414156"/>
                  </a:moveTo>
                  <a:cubicBezTo>
                    <a:pt x="3076498" y="178122"/>
                    <a:pt x="2413620" y="-57912"/>
                    <a:pt x="1895708" y="12712"/>
                  </a:cubicBezTo>
                  <a:cubicBezTo>
                    <a:pt x="1377796" y="83336"/>
                    <a:pt x="947854" y="638419"/>
                    <a:pt x="631903" y="837902"/>
                  </a:cubicBezTo>
                  <a:cubicBezTo>
                    <a:pt x="315952" y="1037385"/>
                    <a:pt x="157976" y="1123497"/>
                    <a:pt x="0" y="1209609"/>
                  </a:cubicBezTo>
                </a:path>
              </a:pathLst>
            </a:custGeom>
            <a:noFill/>
            <a:ln w="38100">
              <a:solidFill>
                <a:schemeClr val="accent3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3412273" y="2765502"/>
            <a:ext cx="1635512" cy="1793481"/>
            <a:chOff x="3412273" y="2765502"/>
            <a:chExt cx="1635512" cy="1793481"/>
          </a:xfrm>
        </p:grpSpPr>
        <p:sp>
          <p:nvSpPr>
            <p:cNvPr id="9" name="Forme libre 8"/>
            <p:cNvSpPr/>
            <p:nvPr/>
          </p:nvSpPr>
          <p:spPr>
            <a:xfrm>
              <a:off x="3412273" y="2765502"/>
              <a:ext cx="1635512" cy="1714240"/>
            </a:xfrm>
            <a:custGeom>
              <a:avLst/>
              <a:gdLst>
                <a:gd name="connsiteX0" fmla="*/ 1635512 w 1635512"/>
                <a:gd name="connsiteY0" fmla="*/ 0 h 1714240"/>
                <a:gd name="connsiteX1" fmla="*/ 1330712 w 1635512"/>
                <a:gd name="connsiteY1" fmla="*/ 483220 h 1714240"/>
                <a:gd name="connsiteX2" fmla="*/ 1211766 w 1635512"/>
                <a:gd name="connsiteY2" fmla="*/ 1538869 h 1714240"/>
                <a:gd name="connsiteX3" fmla="*/ 0 w 1635512"/>
                <a:gd name="connsiteY3" fmla="*/ 1702420 h 1714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5512" h="1714240">
                  <a:moveTo>
                    <a:pt x="1635512" y="0"/>
                  </a:moveTo>
                  <a:cubicBezTo>
                    <a:pt x="1518424" y="113371"/>
                    <a:pt x="1401336" y="226742"/>
                    <a:pt x="1330712" y="483220"/>
                  </a:cubicBezTo>
                  <a:cubicBezTo>
                    <a:pt x="1260088" y="739698"/>
                    <a:pt x="1433551" y="1335669"/>
                    <a:pt x="1211766" y="1538869"/>
                  </a:cubicBezTo>
                  <a:cubicBezTo>
                    <a:pt x="989981" y="1742069"/>
                    <a:pt x="494990" y="1722244"/>
                    <a:pt x="0" y="1702420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orme libre 9"/>
            <p:cNvSpPr/>
            <p:nvPr/>
          </p:nvSpPr>
          <p:spPr>
            <a:xfrm>
              <a:off x="3427141" y="3560956"/>
              <a:ext cx="1620644" cy="998027"/>
            </a:xfrm>
            <a:custGeom>
              <a:avLst/>
              <a:gdLst>
                <a:gd name="connsiteX0" fmla="*/ 1620644 w 1620644"/>
                <a:gd name="connsiteY0" fmla="*/ 0 h 998027"/>
                <a:gd name="connsiteX1" fmla="*/ 1315844 w 1620644"/>
                <a:gd name="connsiteY1" fmla="*/ 765717 h 998027"/>
                <a:gd name="connsiteX2" fmla="*/ 721113 w 1620644"/>
                <a:gd name="connsiteY2" fmla="*/ 988742 h 998027"/>
                <a:gd name="connsiteX3" fmla="*/ 0 w 1620644"/>
                <a:gd name="connsiteY3" fmla="*/ 959005 h 998027"/>
                <a:gd name="connsiteX4" fmla="*/ 0 w 1620644"/>
                <a:gd name="connsiteY4" fmla="*/ 959005 h 99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0644" h="998027">
                  <a:moveTo>
                    <a:pt x="1620644" y="0"/>
                  </a:moveTo>
                  <a:cubicBezTo>
                    <a:pt x="1543205" y="300463"/>
                    <a:pt x="1465766" y="600927"/>
                    <a:pt x="1315844" y="765717"/>
                  </a:cubicBezTo>
                  <a:cubicBezTo>
                    <a:pt x="1165922" y="930507"/>
                    <a:pt x="940420" y="956527"/>
                    <a:pt x="721113" y="988742"/>
                  </a:cubicBezTo>
                  <a:cubicBezTo>
                    <a:pt x="501806" y="1020957"/>
                    <a:pt x="0" y="959005"/>
                    <a:pt x="0" y="959005"/>
                  </a:cubicBezTo>
                  <a:lnTo>
                    <a:pt x="0" y="959005"/>
                  </a:lnTo>
                </a:path>
              </a:pathLst>
            </a:custGeom>
            <a:noFill/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3442010" y="4029307"/>
            <a:ext cx="1628078" cy="2341756"/>
            <a:chOff x="3442010" y="4029307"/>
            <a:chExt cx="1628078" cy="2341756"/>
          </a:xfrm>
        </p:grpSpPr>
        <p:sp>
          <p:nvSpPr>
            <p:cNvPr id="11" name="Forme libre 10"/>
            <p:cNvSpPr/>
            <p:nvPr/>
          </p:nvSpPr>
          <p:spPr>
            <a:xfrm>
              <a:off x="3442010" y="4029307"/>
              <a:ext cx="1620644" cy="676096"/>
            </a:xfrm>
            <a:custGeom>
              <a:avLst/>
              <a:gdLst>
                <a:gd name="connsiteX0" fmla="*/ 1620644 w 1620644"/>
                <a:gd name="connsiteY0" fmla="*/ 0 h 676096"/>
                <a:gd name="connsiteX1" fmla="*/ 1063083 w 1620644"/>
                <a:gd name="connsiteY1" fmla="*/ 639337 h 676096"/>
                <a:gd name="connsiteX2" fmla="*/ 0 w 1620644"/>
                <a:gd name="connsiteY2" fmla="*/ 542693 h 67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0644" h="676096">
                  <a:moveTo>
                    <a:pt x="1620644" y="0"/>
                  </a:moveTo>
                  <a:cubicBezTo>
                    <a:pt x="1476917" y="274444"/>
                    <a:pt x="1333190" y="548888"/>
                    <a:pt x="1063083" y="639337"/>
                  </a:cubicBezTo>
                  <a:cubicBezTo>
                    <a:pt x="792976" y="729786"/>
                    <a:pt x="396488" y="636239"/>
                    <a:pt x="0" y="542693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orme libre 12"/>
            <p:cNvSpPr/>
            <p:nvPr/>
          </p:nvSpPr>
          <p:spPr>
            <a:xfrm>
              <a:off x="3568390" y="4780156"/>
              <a:ext cx="1501698" cy="1590907"/>
            </a:xfrm>
            <a:custGeom>
              <a:avLst/>
              <a:gdLst>
                <a:gd name="connsiteX0" fmla="*/ 1501698 w 1501698"/>
                <a:gd name="connsiteY0" fmla="*/ 0 h 1590907"/>
                <a:gd name="connsiteX1" fmla="*/ 810322 w 1501698"/>
                <a:gd name="connsiteY1" fmla="*/ 416312 h 1590907"/>
                <a:gd name="connsiteX2" fmla="*/ 535259 w 1501698"/>
                <a:gd name="connsiteY2" fmla="*/ 1367883 h 1590907"/>
                <a:gd name="connsiteX3" fmla="*/ 0 w 1501698"/>
                <a:gd name="connsiteY3" fmla="*/ 1590907 h 15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1698" h="1590907">
                  <a:moveTo>
                    <a:pt x="1501698" y="0"/>
                  </a:moveTo>
                  <a:cubicBezTo>
                    <a:pt x="1236546" y="94166"/>
                    <a:pt x="971395" y="188332"/>
                    <a:pt x="810322" y="416312"/>
                  </a:cubicBezTo>
                  <a:cubicBezTo>
                    <a:pt x="649249" y="644292"/>
                    <a:pt x="670313" y="1172117"/>
                    <a:pt x="535259" y="1367883"/>
                  </a:cubicBezTo>
                  <a:cubicBezTo>
                    <a:pt x="400205" y="1563649"/>
                    <a:pt x="200102" y="1577278"/>
                    <a:pt x="0" y="1590907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36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28650" y="2019300"/>
            <a:ext cx="4051300" cy="2374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Forces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b="1" dirty="0">
                <a:solidFill>
                  <a:srgbClr val="00B050"/>
                </a:solidFill>
              </a:rPr>
              <a:t>Produit de qualité (robustesse éprouvée)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</a:rPr>
              <a:t>Partenariat </a:t>
            </a:r>
            <a:r>
              <a:rPr lang="fr-FR" b="1" dirty="0" smtClean="0">
                <a:solidFill>
                  <a:schemeClr val="tx1"/>
                </a:solidFill>
              </a:rPr>
              <a:t>IRD-SanarSoft</a:t>
            </a:r>
            <a:endParaRPr lang="fr-FR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00B050"/>
                </a:solidFill>
              </a:rPr>
              <a:t>Savoir-faire </a:t>
            </a:r>
            <a:r>
              <a:rPr lang="fr-FR" b="1" dirty="0">
                <a:solidFill>
                  <a:srgbClr val="00B050"/>
                </a:solidFill>
              </a:rPr>
              <a:t>IRD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</a:rPr>
              <a:t>Originalité de l’approche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8650" y="4394200"/>
            <a:ext cx="4051300" cy="2374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Opportunités</a:t>
            </a: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b="1" dirty="0">
                <a:solidFill>
                  <a:srgbClr val="00B050"/>
                </a:solidFill>
              </a:rPr>
              <a:t>Marché potentiel conséquent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</a:rPr>
              <a:t>Présence au Sénégal d’une équipe adéquate pour le </a:t>
            </a:r>
            <a:r>
              <a:rPr lang="fr-FR" b="1" dirty="0" smtClean="0">
                <a:solidFill>
                  <a:schemeClr val="tx1"/>
                </a:solidFill>
              </a:rPr>
              <a:t>projet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9950" y="2019300"/>
            <a:ext cx="4051300" cy="2374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Faiblesses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B050"/>
                </a:solidFill>
              </a:rPr>
              <a:t>Temps de parcours du circuit qualité de </a:t>
            </a:r>
            <a:r>
              <a:rPr lang="fr-FR" b="1" dirty="0" smtClean="0">
                <a:solidFill>
                  <a:srgbClr val="00B050"/>
                </a:solidFill>
              </a:rPr>
              <a:t>l’information (</a:t>
            </a:r>
            <a:r>
              <a:rPr lang="fr-FR" b="1" dirty="0" smtClean="0">
                <a:solidFill>
                  <a:srgbClr val="00B050"/>
                </a:solidFill>
                <a:hlinkClick r:id="rId3"/>
              </a:rPr>
              <a:t>illustration</a:t>
            </a:r>
            <a:r>
              <a:rPr lang="fr-FR" b="1" dirty="0" smtClean="0">
                <a:solidFill>
                  <a:srgbClr val="00B050"/>
                </a:solidFill>
              </a:rPr>
              <a:t>)</a:t>
            </a:r>
            <a:endParaRPr lang="fr-FR" b="1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tx1"/>
                </a:solidFill>
              </a:rPr>
              <a:t>Temps </a:t>
            </a:r>
            <a:r>
              <a:rPr lang="fr-FR" b="1" dirty="0">
                <a:solidFill>
                  <a:schemeClr val="tx1"/>
                </a:solidFill>
              </a:rPr>
              <a:t>nécessaire </a:t>
            </a:r>
            <a:r>
              <a:rPr lang="fr-FR" b="1" dirty="0" smtClean="0">
                <a:solidFill>
                  <a:schemeClr val="tx1"/>
                </a:solidFill>
              </a:rPr>
              <a:t>à un transfert </a:t>
            </a:r>
            <a:r>
              <a:rPr lang="fr-FR" b="1" dirty="0">
                <a:solidFill>
                  <a:schemeClr val="tx1"/>
                </a:solidFill>
              </a:rPr>
              <a:t>de </a:t>
            </a:r>
            <a:r>
              <a:rPr lang="fr-FR" b="1" dirty="0" smtClean="0">
                <a:solidFill>
                  <a:schemeClr val="tx1"/>
                </a:solidFill>
              </a:rPr>
              <a:t>qualité du savoir-faire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79950" y="4394200"/>
            <a:ext cx="4051300" cy="2374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Menaces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</a:rPr>
              <a:t>Succès de la phase d’amorçage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tx1"/>
                </a:solidFill>
              </a:rPr>
              <a:t>Succès </a:t>
            </a:r>
            <a:r>
              <a:rPr lang="fr-FR" b="1" dirty="0">
                <a:solidFill>
                  <a:schemeClr val="tx1"/>
                </a:solidFill>
              </a:rPr>
              <a:t>du contrat avec la clientèle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</a:rPr>
              <a:t>Succès de la certification ISO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b="1" dirty="0" smtClean="0">
                <a:solidFill>
                  <a:srgbClr val="00B050"/>
                </a:solidFill>
              </a:rPr>
              <a:t>Déficience </a:t>
            </a:r>
            <a:r>
              <a:rPr lang="fr-FR" b="1" dirty="0">
                <a:solidFill>
                  <a:srgbClr val="00B050"/>
                </a:solidFill>
              </a:rPr>
              <a:t>des langages </a:t>
            </a:r>
            <a:r>
              <a:rPr lang="fr-FR" b="1" dirty="0" smtClean="0">
                <a:solidFill>
                  <a:srgbClr val="00B050"/>
                </a:solidFill>
              </a:rPr>
              <a:t>supports (ASCII, HTML</a:t>
            </a:r>
            <a:r>
              <a:rPr lang="fr-FR" b="1" dirty="0">
                <a:solidFill>
                  <a:srgbClr val="00B050"/>
                </a:solidFill>
              </a:rPr>
              <a:t>, JAVA, </a:t>
            </a:r>
            <a:r>
              <a:rPr lang="fr-FR" b="1" dirty="0" smtClean="0">
                <a:solidFill>
                  <a:srgbClr val="00B050"/>
                </a:solidFill>
              </a:rPr>
              <a:t>PHP, Apache-</a:t>
            </a:r>
            <a:r>
              <a:rPr lang="fr-FR" b="1" dirty="0" err="1" smtClean="0">
                <a:solidFill>
                  <a:srgbClr val="00B050"/>
                </a:solidFill>
              </a:rPr>
              <a:t>Tomcat</a:t>
            </a:r>
            <a:r>
              <a:rPr lang="fr-FR" b="1" dirty="0" smtClean="0">
                <a:solidFill>
                  <a:srgbClr val="00B050"/>
                </a:solidFill>
              </a:rPr>
              <a:t>)</a:t>
            </a:r>
            <a:endParaRPr lang="fr-FR" b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Matrice SWOT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5A5C-8A70-47DD-BA23-399FC7B1733F}" type="slidenum">
              <a:rPr lang="fr-FR" smtClean="0"/>
              <a:t>9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050"/>
                </a:solidFill>
              </a:rPr>
              <a:t>De l’application</a:t>
            </a:r>
            <a:r>
              <a:rPr lang="fr-FR" dirty="0" smtClean="0"/>
              <a:t> / De l’offre de service IRD-SanarSoft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694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Thème IRD 2016">
  <a:themeElements>
    <a:clrScheme name="IRD 2016">
      <a:dk1>
        <a:srgbClr val="1860AE"/>
      </a:dk1>
      <a:lt1>
        <a:sysClr val="window" lastClr="FFFFFF"/>
      </a:lt1>
      <a:dk2>
        <a:srgbClr val="0F70B7"/>
      </a:dk2>
      <a:lt2>
        <a:srgbClr val="E30613"/>
      </a:lt2>
      <a:accent1>
        <a:srgbClr val="455875"/>
      </a:accent1>
      <a:accent2>
        <a:srgbClr val="36A4AA"/>
      </a:accent2>
      <a:accent3>
        <a:srgbClr val="FAA021"/>
      </a:accent3>
      <a:accent4>
        <a:srgbClr val="F2663C"/>
      </a:accent4>
      <a:accent5>
        <a:srgbClr val="CE285B"/>
      </a:accent5>
      <a:accent6>
        <a:srgbClr val="9A1C1F"/>
      </a:accent6>
      <a:hlink>
        <a:srgbClr val="0563C1"/>
      </a:hlink>
      <a:folHlink>
        <a:srgbClr val="954F72"/>
      </a:folHlink>
    </a:clrScheme>
    <a:fontScheme name="IRD 2016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ésentation3" id="{E8B7F371-DDBE-4518-B1A9-2DDB11C344CB}" vid="{932F277B-2F34-4070-88C1-0E605A7536A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IRD+Fr+A4</Template>
  <TotalTime>1742</TotalTime>
  <Words>591</Words>
  <Application>Microsoft Office PowerPoint</Application>
  <PresentationFormat>Format A4 (210 x 297 mm)</PresentationFormat>
  <Paragraphs>114</Paragraphs>
  <Slides>13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IRD 2016</vt:lpstr>
      <vt:lpstr>Développement d’une capacité de service au Sud sur l’application de l’IRD « Centre d’Informations (CI) »  Projet CI-SanarSoft</vt:lpstr>
      <vt:lpstr>L’équipe du projet CI-SanarSoft</vt:lpstr>
      <vt:lpstr>La technologie</vt:lpstr>
      <vt:lpstr>La technologie</vt:lpstr>
      <vt:lpstr>Présentation PowerPoint</vt:lpstr>
      <vt:lpstr>La technologie</vt:lpstr>
      <vt:lpstr>Les éléments différentiant</vt:lpstr>
      <vt:lpstr>Les objectifs de l’Action d’amorçage innovation</vt:lpstr>
      <vt:lpstr>Matrice SWOT</vt:lpstr>
      <vt:lpstr>Programme, durée et budget</vt:lpstr>
      <vt:lpstr>Livrables</vt:lpstr>
      <vt:lpstr>Une science engagée pour un futur durable</vt:lpstr>
      <vt:lpstr>ANNEXES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Laetitia Mahé</dc:creator>
  <cp:lastModifiedBy>Jean Le Fur</cp:lastModifiedBy>
  <cp:revision>94</cp:revision>
  <cp:lastPrinted>2020-02-26T11:06:18Z</cp:lastPrinted>
  <dcterms:created xsi:type="dcterms:W3CDTF">2018-05-25T07:20:06Z</dcterms:created>
  <dcterms:modified xsi:type="dcterms:W3CDTF">2020-02-27T16:19:20Z</dcterms:modified>
</cp:coreProperties>
</file>